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Caprasimo"/>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i9sNX5iWDX8Bk2eA1m1sU/dD+eR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ophie Kirb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aprasim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7-22T15:17:34.497">
    <p:pos x="6000" y="0"/>
    <p:text>The spacing between bullet point 2 and 3 looks a little off to me</p:text>
    <p:extLst>
      <p:ext uri="{C676402C-5697-4E1C-873F-D02D1690AC5C}">
        <p15:threadingInfo timeZoneBias="0"/>
      </p:ext>
      <p:ext uri="http://customooxmlschemas.google.com/">
        <go:slidesCustomData xmlns:go="http://customooxmlschemas.google.com/" commentPostId="AAABnk5UCz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mv4gT6P5eN0&amp;feature=youtu.be" TargetMode="External"/><Relationship Id="rId3" Type="http://schemas.openxmlformats.org/officeDocument/2006/relationships/hyperlink" Target="https://www.youtube.com/watch?v=mv4gT6P5eN0&amp;feature=youtu.b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3SIMTLjjkvM" TargetMode="External"/><Relationship Id="rId3" Type="http://schemas.openxmlformats.org/officeDocument/2006/relationships/hyperlink" Target="https://youtu.be/3SIMTLjjkv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com/shorts/wIJQ5Kn0mRM?feature=share" TargetMode="External"/><Relationship Id="rId3" Type="http://schemas.openxmlformats.org/officeDocument/2006/relationships/hyperlink" Target="https://youtube.com/shorts/wIJQ5Kn0mRM?feature=shar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 name="Google Shape;1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GB" u="sng"/>
              <a:t>Slide 1: Start slide </a:t>
            </a:r>
            <a:endParaRPr u="sng"/>
          </a:p>
          <a:p>
            <a:pPr indent="0" lvl="0" marL="0" rtl="0" algn="l">
              <a:lnSpc>
                <a:spcPct val="100000"/>
              </a:lnSpc>
              <a:spcBef>
                <a:spcPts val="0"/>
              </a:spcBef>
              <a:spcAft>
                <a:spcPts val="0"/>
              </a:spcAft>
              <a:buClr>
                <a:schemeClr val="dk1"/>
              </a:buClr>
              <a:buSzPts val="1400"/>
              <a:buFont typeface="Arial"/>
              <a:buNone/>
            </a:pPr>
            <a:r>
              <a:t/>
            </a:r>
            <a:endParaRPr b="1" i="1">
              <a:highlight>
                <a:srgbClr val="FFFF00"/>
              </a:highlight>
            </a:endParaRPr>
          </a:p>
          <a:p>
            <a:pPr indent="0" lvl="0" marL="0" rtl="0" algn="l">
              <a:lnSpc>
                <a:spcPct val="100000"/>
              </a:lnSpc>
              <a:spcBef>
                <a:spcPts val="0"/>
              </a:spcBef>
              <a:spcAft>
                <a:spcPts val="0"/>
              </a:spcAft>
              <a:buClr>
                <a:schemeClr val="dk1"/>
              </a:buClr>
              <a:buSzPts val="1200"/>
              <a:buFont typeface="Arial"/>
              <a:buNone/>
            </a:pPr>
            <a:r>
              <a:rPr b="1" i="1" lang="en-GB">
                <a:highlight>
                  <a:srgbClr val="FFFF00"/>
                </a:highlight>
              </a:rPr>
              <a:t>Leave this slide up while people are entering the room and before you start! </a:t>
            </a:r>
            <a:endParaRPr b="1" i="1" u="sng">
              <a:solidFill>
                <a:srgbClr val="000000"/>
              </a:solidFill>
            </a:endParaRPr>
          </a:p>
          <a:p>
            <a:pPr indent="0" lvl="0" marL="0" rtl="0" algn="l">
              <a:lnSpc>
                <a:spcPct val="100000"/>
              </a:lnSpc>
              <a:spcBef>
                <a:spcPts val="0"/>
              </a:spcBef>
              <a:spcAft>
                <a:spcPts val="0"/>
              </a:spcAft>
              <a:buSzPts val="1400"/>
              <a:buNone/>
            </a:pPr>
            <a:r>
              <a:t/>
            </a:r>
            <a:endParaRPr/>
          </a:p>
        </p:txBody>
      </p:sp>
      <p:sp>
        <p:nvSpPr>
          <p:cNvPr id="16" name="Google Shape;1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74a23c583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374a23c583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a:t>
            </a:r>
            <a:r>
              <a:rPr b="1" i="0" lang="en-GB" sz="1200" u="sng" strike="noStrike">
                <a:solidFill>
                  <a:srgbClr val="000000"/>
                </a:solidFill>
                <a:latin typeface="Arial"/>
                <a:ea typeface="Arial"/>
                <a:cs typeface="Arial"/>
                <a:sym typeface="Arial"/>
              </a:rPr>
              <a:t> </a:t>
            </a:r>
            <a:r>
              <a:rPr b="1" lang="en-GB" u="sng">
                <a:solidFill>
                  <a:srgbClr val="000000"/>
                </a:solidFill>
              </a:rPr>
              <a:t>10</a:t>
            </a:r>
            <a:r>
              <a:rPr b="1" i="0" lang="en-GB" sz="1200" u="sng" strike="noStrike">
                <a:solidFill>
                  <a:srgbClr val="000000"/>
                </a:solidFill>
                <a:latin typeface="Arial"/>
                <a:ea typeface="Arial"/>
                <a:cs typeface="Arial"/>
                <a:sym typeface="Arial"/>
              </a:rPr>
              <a:t>: </a:t>
            </a:r>
            <a:r>
              <a:rPr b="1" lang="en-GB" u="sng">
                <a:solidFill>
                  <a:srgbClr val="000000"/>
                </a:solidFill>
              </a:rPr>
              <a:t>Taking</a:t>
            </a:r>
            <a:r>
              <a:rPr b="1" i="0" lang="en-GB" sz="1200" u="sng" strike="noStrike">
                <a:solidFill>
                  <a:srgbClr val="000000"/>
                </a:solidFill>
                <a:latin typeface="Arial"/>
                <a:ea typeface="Arial"/>
                <a:cs typeface="Arial"/>
                <a:sym typeface="Arial"/>
              </a:rPr>
              <a:t> </a:t>
            </a:r>
            <a:r>
              <a:rPr b="1" lang="en-GB" u="sng">
                <a:solidFill>
                  <a:srgbClr val="000000"/>
                </a:solidFill>
              </a:rPr>
              <a:t>preventative</a:t>
            </a:r>
            <a:r>
              <a:rPr b="1" i="0" lang="en-GB" sz="1200" u="sng" strike="noStrike">
                <a:solidFill>
                  <a:srgbClr val="000000"/>
                </a:solidFill>
                <a:latin typeface="Arial"/>
                <a:ea typeface="Arial"/>
                <a:cs typeface="Arial"/>
                <a:sym typeface="Arial"/>
              </a:rPr>
              <a:t> </a:t>
            </a:r>
            <a:r>
              <a:rPr b="1" lang="en-GB" u="sng">
                <a:solidFill>
                  <a:srgbClr val="000000"/>
                </a:solidFill>
              </a:rPr>
              <a:t>measures</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GB">
                <a:solidFill>
                  <a:srgbClr val="000000"/>
                </a:solidFill>
              </a:rPr>
              <a:t>Folly </a:t>
            </a:r>
            <a:r>
              <a:rPr b="0" i="0" lang="en-GB" sz="1200" u="none" strike="noStrike">
                <a:solidFill>
                  <a:srgbClr val="000000"/>
                </a:solidFill>
                <a:latin typeface="Arial"/>
                <a:ea typeface="Arial"/>
                <a:cs typeface="Arial"/>
                <a:sym typeface="Arial"/>
              </a:rPr>
              <a:t>found out she had a changed gene when she was 24, after a year and a half of tests.</a:t>
            </a:r>
            <a:endParaRPr/>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1200" u="none" strike="noStrike">
                <a:solidFill>
                  <a:srgbClr val="000000"/>
                </a:solidFill>
                <a:latin typeface="Arial"/>
                <a:ea typeface="Arial"/>
                <a:cs typeface="Arial"/>
                <a:sym typeface="Arial"/>
              </a:rPr>
              <a:t>Both her mum and grandma had cancer. When her mum was diagnosed, doctors found she had a changed gene, meaning </a:t>
            </a:r>
            <a:r>
              <a:rPr lang="en-GB">
                <a:solidFill>
                  <a:srgbClr val="000000"/>
                </a:solidFill>
              </a:rPr>
              <a:t>Folly</a:t>
            </a:r>
            <a:r>
              <a:rPr b="0" i="0" lang="en-GB" sz="1200" u="none" strike="noStrike">
                <a:solidFill>
                  <a:srgbClr val="000000"/>
                </a:solidFill>
                <a:latin typeface="Arial"/>
                <a:ea typeface="Arial"/>
                <a:cs typeface="Arial"/>
                <a:sym typeface="Arial"/>
              </a:rPr>
              <a:t> might have inherited it too.</a:t>
            </a:r>
            <a:endParaRPr/>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1200" u="none" strike="noStrike">
                <a:solidFill>
                  <a:srgbClr val="000000"/>
                </a:solidFill>
                <a:latin typeface="Arial"/>
                <a:ea typeface="Arial"/>
                <a:cs typeface="Arial"/>
                <a:sym typeface="Arial"/>
              </a:rPr>
              <a:t>Having a changed gene gave </a:t>
            </a:r>
            <a:r>
              <a:rPr lang="en-GB">
                <a:solidFill>
                  <a:srgbClr val="000000"/>
                </a:solidFill>
              </a:rPr>
              <a:t>Folly</a:t>
            </a:r>
            <a:r>
              <a:rPr b="0" i="0" lang="en-GB" sz="1200" u="none" strike="noStrike">
                <a:solidFill>
                  <a:srgbClr val="000000"/>
                </a:solidFill>
                <a:latin typeface="Arial"/>
                <a:ea typeface="Arial"/>
                <a:cs typeface="Arial"/>
                <a:sym typeface="Arial"/>
              </a:rPr>
              <a:t> a high risk of getting breast cancer in the future. </a:t>
            </a:r>
            <a:endParaRPr/>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1200" u="none" strike="noStrike">
                <a:solidFill>
                  <a:srgbClr val="000000"/>
                </a:solidFill>
                <a:latin typeface="Arial"/>
                <a:ea typeface="Arial"/>
                <a:cs typeface="Arial"/>
                <a:sym typeface="Arial"/>
              </a:rPr>
              <a:t>To lower that risk, she chose to have surgery to remove both of her boobs – so most of the breast tissue – greatly reducing her chances of getting breast cancer.</a:t>
            </a:r>
            <a:endParaRPr/>
          </a:p>
        </p:txBody>
      </p:sp>
      <p:sp>
        <p:nvSpPr>
          <p:cNvPr id="70" name="Google Shape;70;g374a23c583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11: Inherited risk statistics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Now Folly’s story isn’t unique, but you might be surprised to know that only about 5 – 10% of breast cancers are caused by inheriting a changed gene. In fact, most cancers are not inherited.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If you are worried about a strong history of cancer in your family, talk to your GP. </a:t>
            </a:r>
            <a:endParaRPr/>
          </a:p>
          <a:p>
            <a:pPr indent="0" lvl="0" marL="0" rtl="0" algn="l">
              <a:lnSpc>
                <a:spcPct val="100000"/>
              </a:lnSpc>
              <a:spcBef>
                <a:spcPts val="0"/>
              </a:spcBef>
              <a:spcAft>
                <a:spcPts val="0"/>
              </a:spcAft>
              <a:buClr>
                <a:schemeClr val="dk1"/>
              </a:buClr>
              <a:buSzPts val="1400"/>
              <a:buFont typeface="Arial"/>
              <a:buNone/>
            </a:pPr>
            <a:r>
              <a:t/>
            </a:r>
            <a:endParaRPr b="1" u="sng"/>
          </a:p>
          <a:p>
            <a:pPr indent="0" lvl="0" marL="0" rtl="0" algn="l">
              <a:lnSpc>
                <a:spcPct val="100000"/>
              </a:lnSpc>
              <a:spcBef>
                <a:spcPts val="0"/>
              </a:spcBef>
              <a:spcAft>
                <a:spcPts val="0"/>
              </a:spcAft>
              <a:buSzPts val="1400"/>
              <a:buNone/>
            </a:pPr>
            <a:r>
              <a:t/>
            </a:r>
            <a:endParaRPr/>
          </a:p>
        </p:txBody>
      </p:sp>
      <p:sp>
        <p:nvSpPr>
          <p:cNvPr id="80" name="Google Shape;8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u="sng"/>
              <a:t>Slide 12: Our mission</a:t>
            </a:r>
            <a:endParaRPr/>
          </a:p>
          <a:p>
            <a:pPr indent="0" lvl="0" marL="0" rtl="0" algn="l">
              <a:lnSpc>
                <a:spcPct val="100000"/>
              </a:lnSpc>
              <a:spcBef>
                <a:spcPts val="0"/>
              </a:spcBef>
              <a:spcAft>
                <a:spcPts val="0"/>
              </a:spcAft>
              <a:buClr>
                <a:schemeClr val="dk1"/>
              </a:buClr>
              <a:buSzPts val="1100"/>
              <a:buFont typeface="Arial"/>
              <a:buNone/>
            </a:pPr>
            <a:r>
              <a:t/>
            </a:r>
            <a:endParaRPr b="1" u="sng"/>
          </a:p>
          <a:p>
            <a:pPr indent="0" lvl="0" marL="0" rtl="0" algn="l">
              <a:lnSpc>
                <a:spcPct val="100000"/>
              </a:lnSpc>
              <a:spcBef>
                <a:spcPts val="0"/>
              </a:spcBef>
              <a:spcAft>
                <a:spcPts val="0"/>
              </a:spcAft>
              <a:buClr>
                <a:schemeClr val="dk1"/>
              </a:buClr>
              <a:buSzPts val="1100"/>
              <a:buFont typeface="Arial"/>
              <a:buNone/>
            </a:pPr>
            <a:r>
              <a:rPr lang="en-GB"/>
              <a:t>CoppaFeel!’s mission is all about the early diagnosis of breast cancer. The charity was founded in 2009 by Kris Hallenga and her twin sister Maren, after</a:t>
            </a:r>
            <a:endParaRPr/>
          </a:p>
          <a:p>
            <a:pPr indent="0" lvl="0" marL="0" rtl="0" algn="l">
              <a:lnSpc>
                <a:spcPct val="100000"/>
              </a:lnSpc>
              <a:spcBef>
                <a:spcPts val="0"/>
              </a:spcBef>
              <a:spcAft>
                <a:spcPts val="0"/>
              </a:spcAft>
              <a:buClr>
                <a:schemeClr val="dk1"/>
              </a:buClr>
              <a:buSzPts val="1100"/>
              <a:buFont typeface="Arial"/>
              <a:buNone/>
            </a:pPr>
            <a:r>
              <a:rPr lang="en-GB"/>
              <a:t>Kris was diagnosed with incurable (stage 4/secondary) breast cancer at the age of 23. Kris was struck by the limited information available for young people and so, CoppaFeel! was born.</a:t>
            </a:r>
            <a:endParaRPr/>
          </a:p>
          <a:p>
            <a:pPr indent="0" lvl="0" marL="0" rtl="0" algn="l">
              <a:lnSpc>
                <a:spcPct val="100000"/>
              </a:lnSpc>
              <a:spcBef>
                <a:spcPts val="0"/>
              </a:spcBef>
              <a:spcAft>
                <a:spcPts val="0"/>
              </a:spcAft>
              <a:buClr>
                <a:schemeClr val="dk1"/>
              </a:buClr>
              <a:buSzPts val="1100"/>
              <a:buFont typeface="Arial"/>
              <a:buNone/>
            </a:pPr>
            <a:r>
              <a:t/>
            </a:r>
            <a:endParaRPr b="1" u="sng"/>
          </a:p>
          <a:p>
            <a:pPr indent="0" lvl="0" marL="0" rtl="0" algn="l">
              <a:lnSpc>
                <a:spcPct val="100000"/>
              </a:lnSpc>
              <a:spcBef>
                <a:spcPts val="0"/>
              </a:spcBef>
              <a:spcAft>
                <a:spcPts val="0"/>
              </a:spcAft>
              <a:buClr>
                <a:schemeClr val="dk1"/>
              </a:buClr>
              <a:buSzPts val="1100"/>
              <a:buFont typeface="Arial"/>
              <a:buNone/>
            </a:pPr>
            <a:r>
              <a:rPr lang="en-GB"/>
              <a:t>That’s why I’m delivering this lesson today to educate, </a:t>
            </a:r>
            <a:r>
              <a:rPr lang="en-GB"/>
              <a:t>encourage </a:t>
            </a:r>
            <a:r>
              <a:rPr lang="en-GB"/>
              <a:t>and empower you!</a:t>
            </a:r>
            <a:endParaRPr/>
          </a:p>
          <a:p>
            <a:pPr indent="0" lvl="0" marL="0" rtl="0" algn="l">
              <a:lnSpc>
                <a:spcPct val="100000"/>
              </a:lnSpc>
              <a:spcBef>
                <a:spcPts val="0"/>
              </a:spcBef>
              <a:spcAft>
                <a:spcPts val="0"/>
              </a:spcAft>
              <a:buClr>
                <a:schemeClr val="dk1"/>
              </a:buClr>
              <a:buSzPts val="1100"/>
              <a:buFont typeface="Arial"/>
              <a:buNone/>
            </a:pPr>
            <a:r>
              <a:rPr lang="en-GB"/>
              <a:t> </a:t>
            </a:r>
            <a:endParaRPr/>
          </a:p>
          <a:p>
            <a:pPr indent="-171450" lvl="0" marL="171450" rtl="0" algn="l">
              <a:lnSpc>
                <a:spcPct val="100000"/>
              </a:lnSpc>
              <a:spcBef>
                <a:spcPts val="0"/>
              </a:spcBef>
              <a:spcAft>
                <a:spcPts val="0"/>
              </a:spcAft>
              <a:buClr>
                <a:schemeClr val="dk1"/>
              </a:buClr>
              <a:buSzPts val="1200"/>
              <a:buChar char="•"/>
            </a:pPr>
            <a:r>
              <a:rPr b="1" lang="en-GB"/>
              <a:t>Educate</a:t>
            </a:r>
            <a:r>
              <a:rPr lang="en-GB"/>
              <a:t> you on the signs of breast cancer</a:t>
            </a:r>
            <a:endParaRPr/>
          </a:p>
          <a:p>
            <a:pPr indent="-171450" lvl="0" marL="171450" rtl="0" algn="l">
              <a:lnSpc>
                <a:spcPct val="100000"/>
              </a:lnSpc>
              <a:spcBef>
                <a:spcPts val="0"/>
              </a:spcBef>
              <a:spcAft>
                <a:spcPts val="0"/>
              </a:spcAft>
              <a:buClr>
                <a:schemeClr val="dk1"/>
              </a:buClr>
              <a:buSzPts val="1200"/>
              <a:buChar char="•"/>
            </a:pPr>
            <a:r>
              <a:rPr b="1" lang="en-GB"/>
              <a:t>Encourage</a:t>
            </a:r>
            <a:r>
              <a:rPr lang="en-GB"/>
              <a:t> you to check your chest monthly,</a:t>
            </a:r>
            <a:endParaRPr/>
          </a:p>
          <a:p>
            <a:pPr indent="-171450" lvl="0" marL="171450" rtl="0" algn="l">
              <a:lnSpc>
                <a:spcPct val="100000"/>
              </a:lnSpc>
              <a:spcBef>
                <a:spcPts val="0"/>
              </a:spcBef>
              <a:spcAft>
                <a:spcPts val="0"/>
              </a:spcAft>
              <a:buClr>
                <a:schemeClr val="dk1"/>
              </a:buClr>
              <a:buSzPts val="1200"/>
              <a:buChar char="•"/>
            </a:pPr>
            <a:r>
              <a:rPr b="1" lang="en-GB"/>
              <a:t>Empower</a:t>
            </a:r>
            <a:r>
              <a:rPr lang="en-GB"/>
              <a:t> you to talk to your GP if you ever notice anything that’s not </a:t>
            </a:r>
            <a:r>
              <a:rPr lang="en-GB">
                <a:solidFill>
                  <a:srgbClr val="111111"/>
                </a:solidFill>
              </a:rPr>
              <a:t>normal for you.</a:t>
            </a:r>
            <a:endParaRPr b="1" u="sng"/>
          </a:p>
        </p:txBody>
      </p:sp>
      <p:sp>
        <p:nvSpPr>
          <p:cNvPr id="86" name="Google Shape;8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13: As simple as 1,2,3</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solidFill>
                  <a:srgbClr val="111111"/>
                </a:solidFill>
              </a:rPr>
              <a:t>Well, it’s as simple as 1, 2, 3:</a:t>
            </a:r>
            <a:endParaRPr/>
          </a:p>
          <a:p>
            <a:pPr indent="0" lvl="0" marL="0" rtl="0" algn="l">
              <a:lnSpc>
                <a:spcPct val="100000"/>
              </a:lnSpc>
              <a:spcBef>
                <a:spcPts val="0"/>
              </a:spcBef>
              <a:spcAft>
                <a:spcPts val="0"/>
              </a:spcAft>
              <a:buClr>
                <a:schemeClr val="dk1"/>
              </a:buClr>
              <a:buSzPts val="1400"/>
              <a:buFont typeface="Arial"/>
              <a:buNone/>
            </a:pPr>
            <a:r>
              <a:t/>
            </a:r>
            <a:endParaRPr>
              <a:solidFill>
                <a:srgbClr val="111111"/>
              </a:solidFill>
            </a:endParaRPr>
          </a:p>
          <a:p>
            <a:pPr indent="-228600" lvl="0" marL="228600" rtl="0" algn="l">
              <a:lnSpc>
                <a:spcPct val="100000"/>
              </a:lnSpc>
              <a:spcBef>
                <a:spcPts val="0"/>
              </a:spcBef>
              <a:spcAft>
                <a:spcPts val="0"/>
              </a:spcAft>
              <a:buClr>
                <a:srgbClr val="111111"/>
              </a:buClr>
              <a:buSzPts val="1200"/>
              <a:buFont typeface="Play"/>
              <a:buAutoNum type="arabicPeriod"/>
            </a:pPr>
            <a:r>
              <a:rPr lang="en-GB">
                <a:solidFill>
                  <a:srgbClr val="111111"/>
                </a:solidFill>
              </a:rPr>
              <a:t>Check your chest every month</a:t>
            </a:r>
            <a:endParaRPr/>
          </a:p>
          <a:p>
            <a:pPr indent="-228600" lvl="0" marL="228600" rtl="0" algn="l">
              <a:lnSpc>
                <a:spcPct val="100000"/>
              </a:lnSpc>
              <a:spcBef>
                <a:spcPts val="0"/>
              </a:spcBef>
              <a:spcAft>
                <a:spcPts val="0"/>
              </a:spcAft>
              <a:buClr>
                <a:srgbClr val="111111"/>
              </a:buClr>
              <a:buSzPts val="1200"/>
              <a:buFont typeface="Play"/>
              <a:buAutoNum type="arabicPeriod"/>
            </a:pPr>
            <a:r>
              <a:rPr lang="en-GB">
                <a:solidFill>
                  <a:srgbClr val="111111"/>
                </a:solidFill>
              </a:rPr>
              <a:t>Both look </a:t>
            </a:r>
            <a:r>
              <a:rPr lang="en-GB" u="sng">
                <a:solidFill>
                  <a:srgbClr val="111111"/>
                </a:solidFill>
              </a:rPr>
              <a:t>AND</a:t>
            </a:r>
            <a:r>
              <a:rPr lang="en-GB">
                <a:solidFill>
                  <a:srgbClr val="111111"/>
                </a:solidFill>
              </a:rPr>
              <a:t> feel, and;</a:t>
            </a:r>
            <a:endParaRPr/>
          </a:p>
          <a:p>
            <a:pPr indent="-228600" lvl="0" marL="228600" rtl="0" algn="l">
              <a:lnSpc>
                <a:spcPct val="100000"/>
              </a:lnSpc>
              <a:spcBef>
                <a:spcPts val="0"/>
              </a:spcBef>
              <a:spcAft>
                <a:spcPts val="0"/>
              </a:spcAft>
              <a:buClr>
                <a:srgbClr val="111111"/>
              </a:buClr>
              <a:buSzPts val="1200"/>
              <a:buFont typeface="Play"/>
              <a:buAutoNum type="arabicPeriod"/>
            </a:pPr>
            <a:r>
              <a:rPr lang="en-GB">
                <a:solidFill>
                  <a:srgbClr val="111111"/>
                </a:solidFill>
              </a:rPr>
              <a:t>If in doubt, get it checked out and talk to your GP. </a:t>
            </a:r>
            <a:endParaRPr>
              <a:solidFill>
                <a:srgbClr val="111111"/>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111111"/>
              </a:solidFill>
            </a:endParaRPr>
          </a:p>
          <a:p>
            <a:pPr indent="0" lvl="0" marL="0" rtl="0" algn="l">
              <a:lnSpc>
                <a:spcPct val="100000"/>
              </a:lnSpc>
              <a:spcBef>
                <a:spcPts val="0"/>
              </a:spcBef>
              <a:spcAft>
                <a:spcPts val="0"/>
              </a:spcAft>
              <a:buClr>
                <a:schemeClr val="dk1"/>
              </a:buClr>
              <a:buSzPts val="1100"/>
              <a:buFont typeface="Arial"/>
              <a:buNone/>
            </a:pPr>
            <a:r>
              <a:rPr lang="en-GB"/>
              <a:t>If breast cancer is caught early, treatments are more effective, and survival rates are higher.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What you can see is as important as what you can feel, so remember to look </a:t>
            </a:r>
            <a:r>
              <a:rPr lang="en-GB" u="sng"/>
              <a:t>AND</a:t>
            </a:r>
            <a:r>
              <a:rPr lang="en-GB"/>
              <a:t> feel when checking your chest.</a:t>
            </a:r>
            <a:endParaRPr b="1" u="sng"/>
          </a:p>
          <a:p>
            <a:pPr indent="0" lvl="0" marL="0" rtl="0" algn="l">
              <a:lnSpc>
                <a:spcPct val="100000"/>
              </a:lnSpc>
              <a:spcBef>
                <a:spcPts val="0"/>
              </a:spcBef>
              <a:spcAft>
                <a:spcPts val="0"/>
              </a:spcAft>
              <a:buSzPts val="1400"/>
              <a:buNone/>
            </a:pPr>
            <a:r>
              <a:t/>
            </a:r>
            <a:endParaRPr/>
          </a:p>
        </p:txBody>
      </p:sp>
      <p:sp>
        <p:nvSpPr>
          <p:cNvPr id="92" name="Google Shape;9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14: How to check</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There isn’t a specific way to check and everyone’s ‘normal’ will be different.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You can check in any way that feels right for you – in the shower, when you’re lying down in bed or in the mirror when you’re getting dressed.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The key is to make it part of your normal routine, so you’ll notice any unusual changes quickly.</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By checking every month, you’ll feel more confident about knowing what’s normal for you. Everyone has to start somewhere, so don’t worry if you don’t feel confident right away.</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To give you some inspiration, let’s have a look at how you can make chest-checking a part of your routine…</a:t>
            </a:r>
            <a:endParaRPr/>
          </a:p>
          <a:p>
            <a:pPr indent="0" lvl="0" marL="0" rtl="0" algn="l">
              <a:lnSpc>
                <a:spcPct val="100000"/>
              </a:lnSpc>
              <a:spcBef>
                <a:spcPts val="0"/>
              </a:spcBef>
              <a:spcAft>
                <a:spcPts val="0"/>
              </a:spcAft>
              <a:buClr>
                <a:schemeClr val="dk1"/>
              </a:buClr>
              <a:buSzPts val="1400"/>
              <a:buFont typeface="Arial"/>
              <a:buNone/>
            </a:pPr>
            <a:r>
              <a:t/>
            </a:r>
            <a:endParaRPr b="1" u="sng"/>
          </a:p>
          <a:p>
            <a:pPr indent="0" lvl="0" marL="0" rtl="0" algn="l">
              <a:lnSpc>
                <a:spcPct val="100000"/>
              </a:lnSpc>
              <a:spcBef>
                <a:spcPts val="0"/>
              </a:spcBef>
              <a:spcAft>
                <a:spcPts val="0"/>
              </a:spcAft>
              <a:buSzPts val="1400"/>
              <a:buNone/>
            </a:pPr>
            <a:r>
              <a:t/>
            </a:r>
            <a:endParaRPr/>
          </a:p>
        </p:txBody>
      </p:sp>
      <p:sp>
        <p:nvSpPr>
          <p:cNvPr id="98" name="Google Shape;9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7fd7ac49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37fd7ac49e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GB" u="sng"/>
              <a:t>Slide 15: How To Check video</a:t>
            </a:r>
            <a:endParaRPr/>
          </a:p>
          <a:p>
            <a:pPr indent="0" lvl="0" marL="0" rtl="0" algn="l">
              <a:spcBef>
                <a:spcPts val="0"/>
              </a:spcBef>
              <a:spcAft>
                <a:spcPts val="0"/>
              </a:spcAft>
              <a:buClr>
                <a:schemeClr val="dk1"/>
              </a:buClr>
              <a:buSzPts val="1400"/>
              <a:buFont typeface="Arial"/>
              <a:buNone/>
            </a:pPr>
            <a:r>
              <a:t/>
            </a:r>
            <a:endParaRPr>
              <a:solidFill>
                <a:srgbClr val="111111"/>
              </a:solidFill>
              <a:highlight>
                <a:srgbClr val="FFFF00"/>
              </a:highlight>
            </a:endParaRPr>
          </a:p>
          <a:p>
            <a:pPr indent="0" lvl="0" marL="0" rtl="0" algn="l">
              <a:spcBef>
                <a:spcPts val="0"/>
              </a:spcBef>
              <a:spcAft>
                <a:spcPts val="0"/>
              </a:spcAft>
              <a:buClr>
                <a:schemeClr val="dk1"/>
              </a:buClr>
              <a:buSzPts val="1400"/>
              <a:buFont typeface="Arial"/>
              <a:buNone/>
            </a:pPr>
            <a:r>
              <a:rPr b="1" i="1" lang="en-GB">
                <a:solidFill>
                  <a:srgbClr val="111111"/>
                </a:solidFill>
                <a:highlight>
                  <a:srgbClr val="FFFF00"/>
                </a:highlight>
              </a:rPr>
              <a:t>[Hit the ‘play’ button or use the spacebar to play the checking video.]</a:t>
            </a:r>
            <a:endParaRPr b="1" i="1" u="sng">
              <a:solidFill>
                <a:srgbClr val="000000"/>
              </a:solidFill>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SzPts val="1200"/>
              <a:buNone/>
            </a:pPr>
            <a:r>
              <a:rPr b="1" lang="en-GB" u="sng"/>
              <a:t>Video problems? </a:t>
            </a:r>
            <a:br>
              <a:rPr b="1" i="1" lang="en-GB"/>
            </a:br>
            <a:r>
              <a:rPr b="1" i="1" lang="en-GB">
                <a:highlight>
                  <a:srgbClr val="FFFF00"/>
                </a:highlight>
              </a:rPr>
              <a:t>If you’re having issues with the video playing in PowerPoint, play the video through your web browser via YouTube: </a:t>
            </a:r>
            <a:r>
              <a:rPr b="1" i="1" lang="en-GB" u="sng">
                <a:solidFill>
                  <a:srgbClr val="0B57D0"/>
                </a:solidFill>
                <a:highlight>
                  <a:srgbClr val="FFFF00"/>
                </a:highlight>
                <a:hlinkClick r:id="rId2">
                  <a:extLst>
                    <a:ext uri="{A12FA001-AC4F-418D-AE19-62706E023703}">
                      <ahyp:hlinkClr val="tx"/>
                    </a:ext>
                  </a:extLst>
                </a:hlinkClick>
              </a:rPr>
              <a:t>https://www.youtube.com/watch?v=mv4gT6P5eN0&amp;feature=youtu.be</a:t>
            </a:r>
            <a:endParaRPr b="1" i="1">
              <a:highlight>
                <a:srgbClr val="FFFF00"/>
              </a:highlight>
            </a:endParaRPr>
          </a:p>
          <a:p>
            <a:pPr indent="0" lvl="0" marL="0" rtl="0" algn="l">
              <a:spcBef>
                <a:spcPts val="0"/>
              </a:spcBef>
              <a:spcAft>
                <a:spcPts val="0"/>
              </a:spcAft>
              <a:buSzPts val="1200"/>
              <a:buNone/>
            </a:pPr>
            <a:r>
              <a:t/>
            </a:r>
            <a:endParaRPr b="1" i="1">
              <a:highlight>
                <a:srgbClr val="FFFF00"/>
              </a:highlight>
            </a:endParaRPr>
          </a:p>
          <a:p>
            <a:pPr indent="0" lvl="0" marL="0" rtl="0" algn="l">
              <a:spcBef>
                <a:spcPts val="0"/>
              </a:spcBef>
              <a:spcAft>
                <a:spcPts val="0"/>
              </a:spcAft>
              <a:buSzPts val="1200"/>
              <a:buNone/>
            </a:pPr>
            <a:r>
              <a:rPr b="1" i="1" lang="en-GB">
                <a:highlight>
                  <a:srgbClr val="FFFF00"/>
                </a:highlight>
              </a:rPr>
              <a:t>Or if you want to re-embed the video into PowerPoint go to insert &gt; video &gt; online film &gt; enter this URL </a:t>
            </a:r>
            <a:r>
              <a:rPr b="1" i="1" lang="en-GB" u="sng">
                <a:solidFill>
                  <a:srgbClr val="0B57D0"/>
                </a:solidFill>
                <a:highlight>
                  <a:srgbClr val="FFFF00"/>
                </a:highlight>
                <a:hlinkClick r:id="rId3">
                  <a:extLst>
                    <a:ext uri="{A12FA001-AC4F-418D-AE19-62706E023703}">
                      <ahyp:hlinkClr val="tx"/>
                    </a:ext>
                  </a:extLst>
                </a:hlinkClick>
              </a:rPr>
              <a:t>https://www.youtube.com/watch?v=mv4gT6P5eN0&amp;feature=youtu.be</a:t>
            </a:r>
            <a:r>
              <a:rPr b="1" i="1" lang="en-GB">
                <a:highlight>
                  <a:srgbClr val="FFFF00"/>
                </a:highlight>
              </a:rPr>
              <a:t>.</a:t>
            </a:r>
            <a:endParaRPr b="1" i="1">
              <a:highlight>
                <a:srgbClr val="FFFF00"/>
              </a:highlight>
            </a:endParaRPr>
          </a:p>
          <a:p>
            <a:pPr indent="0" lvl="0" marL="0" rtl="0" algn="l">
              <a:spcBef>
                <a:spcPts val="0"/>
              </a:spcBef>
              <a:spcAft>
                <a:spcPts val="0"/>
              </a:spcAft>
              <a:buSzPts val="1200"/>
              <a:buNone/>
            </a:pPr>
            <a:r>
              <a:t/>
            </a:r>
            <a:endParaRPr b="1" i="1">
              <a:highlight>
                <a:srgbClr val="FFFF00"/>
              </a:highlight>
            </a:endParaRPr>
          </a:p>
          <a:p>
            <a:pPr indent="0" lvl="0" marL="0" rtl="0" algn="l">
              <a:lnSpc>
                <a:spcPct val="100000"/>
              </a:lnSpc>
              <a:spcBef>
                <a:spcPts val="0"/>
              </a:spcBef>
              <a:spcAft>
                <a:spcPts val="0"/>
              </a:spcAft>
              <a:buSzPts val="1400"/>
              <a:buNone/>
            </a:pPr>
            <a:r>
              <a:t/>
            </a:r>
            <a:endParaRPr/>
          </a:p>
        </p:txBody>
      </p:sp>
      <p:sp>
        <p:nvSpPr>
          <p:cNvPr id="104" name="Google Shape;104;g37fd7ac49e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3bec7b56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33bec7b563e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u="sng"/>
              <a:t>Slide 16: Look and Feel</a:t>
            </a:r>
            <a:endParaRPr b="1" u="sng"/>
          </a:p>
          <a:p>
            <a:pPr indent="0" lvl="0" marL="0" rtl="0" algn="l">
              <a:lnSpc>
                <a:spcPct val="115000"/>
              </a:lnSpc>
              <a:spcBef>
                <a:spcPts val="0"/>
              </a:spcBef>
              <a:spcAft>
                <a:spcPts val="0"/>
              </a:spcAft>
              <a:buClr>
                <a:schemeClr val="dk1"/>
              </a:buClr>
              <a:buSzPts val="1100"/>
              <a:buFont typeface="Arial"/>
              <a:buNone/>
            </a:pPr>
            <a:r>
              <a:t/>
            </a:r>
            <a:endParaRPr b="1" u="sng"/>
          </a:p>
          <a:p>
            <a:pPr indent="0" lvl="0" marL="0" rtl="0" algn="l">
              <a:lnSpc>
                <a:spcPct val="115000"/>
              </a:lnSpc>
              <a:spcBef>
                <a:spcPts val="0"/>
              </a:spcBef>
              <a:spcAft>
                <a:spcPts val="0"/>
              </a:spcAft>
              <a:buClr>
                <a:schemeClr val="dk1"/>
              </a:buClr>
              <a:buSzPts val="1100"/>
              <a:buFont typeface="Arial"/>
              <a:buNone/>
            </a:pPr>
            <a:r>
              <a:rPr lang="en-GB"/>
              <a:t>What you can see is as important as what you can feel, so remember to look </a:t>
            </a:r>
            <a:r>
              <a:rPr b="1" lang="en-GB"/>
              <a:t>and</a:t>
            </a:r>
            <a:r>
              <a:rPr lang="en-GB"/>
              <a:t> feel when checking your chest.</a:t>
            </a:r>
            <a:endParaRPr/>
          </a:p>
          <a:p>
            <a:pPr indent="0" lvl="0" marL="0" rtl="0" algn="l">
              <a:lnSpc>
                <a:spcPct val="115000"/>
              </a:lnSpc>
              <a:spcBef>
                <a:spcPts val="0"/>
              </a:spcBef>
              <a:spcAft>
                <a:spcPts val="0"/>
              </a:spcAft>
              <a:buClr>
                <a:schemeClr val="dk1"/>
              </a:buClr>
              <a:buSzPts val="1100"/>
              <a:buFont typeface="Arial"/>
              <a:buNone/>
            </a:pPr>
            <a:br>
              <a:rPr lang="en-GB"/>
            </a:br>
            <a:r>
              <a:rPr b="1" i="1" lang="en-GB">
                <a:highlight>
                  <a:srgbClr val="FFFF00"/>
                </a:highlight>
              </a:rPr>
              <a:t>[Classroom interaction]</a:t>
            </a:r>
            <a:endParaRPr b="1" i="1">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GB"/>
              <a:t>Can anyone remember any of the signs of breast cancer shown in the video?</a:t>
            </a:r>
            <a:endParaRPr/>
          </a:p>
          <a:p>
            <a:pPr indent="0" lvl="0" marL="0" rtl="0" algn="l">
              <a:lnSpc>
                <a:spcPct val="115000"/>
              </a:lnSpc>
              <a:spcBef>
                <a:spcPts val="0"/>
              </a:spcBef>
              <a:spcAft>
                <a:spcPts val="0"/>
              </a:spcAft>
              <a:buClr>
                <a:schemeClr val="dk1"/>
              </a:buClr>
              <a:buSzPts val="1100"/>
              <a:buFont typeface="Arial"/>
              <a:buNone/>
            </a:pPr>
            <a:br>
              <a:rPr lang="en-GB"/>
            </a:br>
            <a:r>
              <a:rPr b="1" i="1" lang="en-GB">
                <a:highlight>
                  <a:srgbClr val="FFFF00"/>
                </a:highlight>
              </a:rPr>
              <a:t>[Pause for answers. If they need encouraging say:]</a:t>
            </a:r>
            <a:endParaRPr b="1" i="1">
              <a:highlight>
                <a:srgbClr val="FFFF00"/>
              </a:highlight>
            </a:endParaRPr>
          </a:p>
          <a:p>
            <a:pPr indent="0" lvl="0" marL="0" rtl="0" algn="l">
              <a:lnSpc>
                <a:spcPct val="115000"/>
              </a:lnSpc>
              <a:spcBef>
                <a:spcPts val="0"/>
              </a:spcBef>
              <a:spcAft>
                <a:spcPts val="0"/>
              </a:spcAft>
              <a:buClr>
                <a:schemeClr val="dk1"/>
              </a:buClr>
              <a:buSzPts val="1100"/>
              <a:buFont typeface="Arial"/>
              <a:buNone/>
            </a:pPr>
            <a:br>
              <a:rPr b="1" i="1" lang="en-GB"/>
            </a:br>
            <a:r>
              <a:rPr lang="en-GB"/>
              <a:t> …so, the first sign of breast cancer most people notice is a lump or some thickening of the breast tissue, but this isn’t the only sign. What other signs do you think we might need to be aware of?</a:t>
            </a:r>
            <a:endParaRPr/>
          </a:p>
          <a:p>
            <a:pPr indent="0" lvl="0" marL="0" rtl="0" algn="l">
              <a:lnSpc>
                <a:spcPct val="115000"/>
              </a:lnSpc>
              <a:spcBef>
                <a:spcPts val="0"/>
              </a:spcBef>
              <a:spcAft>
                <a:spcPts val="0"/>
              </a:spcAft>
              <a:buClr>
                <a:schemeClr val="dk1"/>
              </a:buClr>
              <a:buSzPts val="1100"/>
              <a:buFont typeface="Arial"/>
              <a:buNone/>
            </a:pPr>
            <a:r>
              <a:t/>
            </a:r>
            <a:endParaRPr b="1" i="1">
              <a:highlight>
                <a:srgbClr val="FFFF00"/>
              </a:highlight>
            </a:endParaRPr>
          </a:p>
          <a:p>
            <a:pPr indent="0" lvl="0" marL="0" rtl="0" algn="l">
              <a:lnSpc>
                <a:spcPct val="115000"/>
              </a:lnSpc>
              <a:spcBef>
                <a:spcPts val="0"/>
              </a:spcBef>
              <a:spcAft>
                <a:spcPts val="0"/>
              </a:spcAft>
              <a:buClr>
                <a:schemeClr val="dk1"/>
              </a:buClr>
              <a:buSzPts val="1100"/>
              <a:buFont typeface="Arial"/>
              <a:buNone/>
            </a:pPr>
            <a:r>
              <a:rPr b="1" i="1" lang="en-GB">
                <a:highlight>
                  <a:srgbClr val="FFFF00"/>
                </a:highlight>
              </a:rPr>
              <a:t>[We want to encourage them to share any signs of breast cancer they picked up from ‘The Chest Checklist’ video. You’ll want to repeat back whatever answers the audience shout out e.g. ‘skin rashes?’ – you might want to respond with: ‘ok, so you picked up a </a:t>
            </a:r>
            <a:r>
              <a:rPr b="1" i="1" lang="en-GB" u="sng">
                <a:highlight>
                  <a:srgbClr val="FFFF00"/>
                </a:highlight>
              </a:rPr>
              <a:t>rash</a:t>
            </a:r>
            <a:r>
              <a:rPr b="1" i="1" lang="en-GB">
                <a:highlight>
                  <a:srgbClr val="FFFF00"/>
                </a:highlight>
              </a:rPr>
              <a:t> as a potential sign of breast cancer…can anyone else tell me another sign you picked up from the video?’]</a:t>
            </a:r>
            <a:endParaRPr b="1" u="sng"/>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17: Signs of breast cancer</a:t>
            </a:r>
            <a:endParaRPr/>
          </a:p>
          <a:p>
            <a:pPr indent="0" lvl="0" marL="0" rtl="0" algn="l">
              <a:lnSpc>
                <a:spcPct val="100000"/>
              </a:lnSpc>
              <a:spcBef>
                <a:spcPts val="0"/>
              </a:spcBef>
              <a:spcAft>
                <a:spcPts val="0"/>
              </a:spcAft>
              <a:buClr>
                <a:schemeClr val="dk1"/>
              </a:buClr>
              <a:buSzPts val="1400"/>
              <a:buFont typeface="Arial"/>
              <a:buNone/>
            </a:pPr>
            <a:r>
              <a:t/>
            </a:r>
            <a:endParaRPr/>
          </a:p>
          <a:p>
            <a:pPr indent="-171450" lvl="0" marL="171450" rtl="0" algn="l">
              <a:lnSpc>
                <a:spcPct val="100000"/>
              </a:lnSpc>
              <a:spcBef>
                <a:spcPts val="0"/>
              </a:spcBef>
              <a:spcAft>
                <a:spcPts val="0"/>
              </a:spcAft>
              <a:buClr>
                <a:schemeClr val="dk1"/>
              </a:buClr>
              <a:buSzPts val="1200"/>
              <a:buChar char="•"/>
            </a:pPr>
            <a:r>
              <a:rPr lang="en-GB"/>
              <a:t>Signs of breast cancer may include any of the things shown here on screen, or a mix of these.</a:t>
            </a:r>
            <a:endParaRPr/>
          </a:p>
          <a:p>
            <a:pPr indent="-171450" lvl="0" marL="171450" rtl="0" algn="l">
              <a:lnSpc>
                <a:spcPct val="100000"/>
              </a:lnSpc>
              <a:spcBef>
                <a:spcPts val="0"/>
              </a:spcBef>
              <a:spcAft>
                <a:spcPts val="0"/>
              </a:spcAft>
              <a:buClr>
                <a:schemeClr val="dk1"/>
              </a:buClr>
              <a:buSzPts val="1200"/>
              <a:buChar char="•"/>
            </a:pPr>
            <a:r>
              <a:rPr lang="en-GB"/>
              <a:t>Some of the signs you would only notice from </a:t>
            </a:r>
            <a:r>
              <a:rPr b="1" lang="en-GB"/>
              <a:t>looking</a:t>
            </a:r>
            <a:r>
              <a:rPr lang="en-GB"/>
              <a:t> at your chest, like liquid coming from your nipple, or a rash or crusting on or around your nipple.</a:t>
            </a:r>
            <a:endParaRPr/>
          </a:p>
          <a:p>
            <a:pPr indent="-171450" lvl="0" marL="171450" rtl="0" algn="l">
              <a:lnSpc>
                <a:spcPct val="100000"/>
              </a:lnSpc>
              <a:spcBef>
                <a:spcPts val="0"/>
              </a:spcBef>
              <a:spcAft>
                <a:spcPts val="0"/>
              </a:spcAft>
              <a:buClr>
                <a:schemeClr val="dk1"/>
              </a:buClr>
              <a:buSzPts val="1200"/>
              <a:buChar char="•"/>
            </a:pPr>
            <a:r>
              <a:rPr lang="en-GB"/>
              <a:t>Then there are signs you would only notice from having a </a:t>
            </a:r>
            <a:r>
              <a:rPr b="1" lang="en-GB"/>
              <a:t>feel</a:t>
            </a:r>
            <a:r>
              <a:rPr lang="en-GB"/>
              <a:t>, like unusual lumps and thickening.</a:t>
            </a:r>
            <a:endParaRPr i="1">
              <a:highlight>
                <a:srgbClr val="FFFF00"/>
              </a:highlight>
            </a:endParaRPr>
          </a:p>
          <a:p>
            <a:pPr indent="-171450" lvl="0" marL="171450" rtl="0" algn="l">
              <a:lnSpc>
                <a:spcPct val="100000"/>
              </a:lnSpc>
              <a:spcBef>
                <a:spcPts val="0"/>
              </a:spcBef>
              <a:spcAft>
                <a:spcPts val="0"/>
              </a:spcAft>
              <a:buClr>
                <a:schemeClr val="dk1"/>
              </a:buClr>
              <a:buSzPts val="1200"/>
              <a:buChar char="•"/>
            </a:pPr>
            <a:r>
              <a:rPr lang="en-GB"/>
              <a:t>These signs may look different on your skin tone or body. That’s why it’s important to get to know your </a:t>
            </a:r>
            <a:r>
              <a:rPr b="1" lang="en-GB"/>
              <a:t>own</a:t>
            </a:r>
            <a:r>
              <a:rPr lang="en-GB"/>
              <a:t> body, and what looks and</a:t>
            </a:r>
            <a:r>
              <a:rPr i="1" lang="en-GB"/>
              <a:t> </a:t>
            </a:r>
            <a:r>
              <a:rPr lang="en-GB"/>
              <a:t>feels normal for </a:t>
            </a:r>
            <a:r>
              <a:rPr b="1" lang="en-GB"/>
              <a:t>you</a:t>
            </a:r>
            <a:r>
              <a:rPr lang="en-GB"/>
              <a:t>.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GB"/>
              <a:t>Now don’t worry, you don’t have to remember all the signs; CoppaFeel! have created handy checking cards and shower stickers to help you get clued up on the signs of breast cancer…</a:t>
            </a:r>
            <a:endParaRPr/>
          </a:p>
          <a:p>
            <a:pPr indent="0" lvl="0" marL="0" rtl="0" algn="l">
              <a:lnSpc>
                <a:spcPct val="100000"/>
              </a:lnSpc>
              <a:spcBef>
                <a:spcPts val="0"/>
              </a:spcBef>
              <a:spcAft>
                <a:spcPts val="0"/>
              </a:spcAft>
              <a:buClr>
                <a:schemeClr val="dk1"/>
              </a:buClr>
              <a:buSzPts val="1400"/>
              <a:buFont typeface="Arial"/>
              <a:buNone/>
            </a:pPr>
            <a:br>
              <a:rPr b="1" i="1" lang="en-GB">
                <a:highlight>
                  <a:srgbClr val="FFFF00"/>
                </a:highlight>
              </a:rPr>
            </a:br>
            <a:r>
              <a:rPr b="1" i="1" lang="en-GB">
                <a:highlight>
                  <a:srgbClr val="FFFF00"/>
                </a:highlight>
              </a:rPr>
              <a:t>This is a good opportunity to signpost to, or hand out some CoppaFeel! resources for students to take away with them. </a:t>
            </a:r>
            <a:endParaRPr b="1" i="1" u="sng"/>
          </a:p>
        </p:txBody>
      </p:sp>
      <p:sp>
        <p:nvSpPr>
          <p:cNvPr id="115" name="Google Shape;11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18: Natural changes</a:t>
            </a:r>
            <a:endParaRPr/>
          </a:p>
          <a:p>
            <a:pPr indent="0" lvl="0" marL="0" rtl="0" algn="l">
              <a:lnSpc>
                <a:spcPct val="100000"/>
              </a:lnSpc>
              <a:spcBef>
                <a:spcPts val="0"/>
              </a:spcBef>
              <a:spcAft>
                <a:spcPts val="0"/>
              </a:spcAft>
              <a:buClr>
                <a:schemeClr val="dk1"/>
              </a:buClr>
              <a:buSzPts val="1400"/>
              <a:buFont typeface="Arial"/>
              <a:buNone/>
            </a:pPr>
            <a:r>
              <a:t/>
            </a:r>
            <a:endParaRPr/>
          </a:p>
          <a:p>
            <a:pPr indent="-171450" lvl="0" marL="171450" rtl="0" algn="l">
              <a:lnSpc>
                <a:spcPct val="100000"/>
              </a:lnSpc>
              <a:spcBef>
                <a:spcPts val="0"/>
              </a:spcBef>
              <a:spcAft>
                <a:spcPts val="0"/>
              </a:spcAft>
              <a:buClr>
                <a:schemeClr val="dk1"/>
              </a:buClr>
              <a:buSzPts val="1200"/>
              <a:buChar char="•"/>
            </a:pPr>
            <a:r>
              <a:rPr lang="en-GB"/>
              <a:t>Our bodies are </a:t>
            </a:r>
            <a:r>
              <a:rPr b="1" lang="en-GB"/>
              <a:t>always</a:t>
            </a:r>
            <a:r>
              <a:rPr lang="en-GB"/>
              <a:t> changing.</a:t>
            </a:r>
            <a:endParaRPr/>
          </a:p>
          <a:p>
            <a:pPr indent="-171450" lvl="0" marL="171450" rtl="0" algn="l">
              <a:lnSpc>
                <a:spcPct val="100000"/>
              </a:lnSpc>
              <a:spcBef>
                <a:spcPts val="0"/>
              </a:spcBef>
              <a:spcAft>
                <a:spcPts val="0"/>
              </a:spcAft>
              <a:buClr>
                <a:schemeClr val="dk1"/>
              </a:buClr>
              <a:buSzPts val="1200"/>
              <a:buChar char="•"/>
            </a:pPr>
            <a:r>
              <a:rPr lang="en-GB"/>
              <a:t>Chests come in </a:t>
            </a:r>
            <a:r>
              <a:rPr b="1" lang="en-GB"/>
              <a:t>all</a:t>
            </a:r>
            <a:r>
              <a:rPr lang="en-GB"/>
              <a:t> shapes and sizes. The size of your chest doesn’t affect your risk of breast cancer. </a:t>
            </a:r>
            <a:endParaRPr/>
          </a:p>
          <a:p>
            <a:pPr indent="-171450" lvl="0" marL="171450" rtl="0" algn="l">
              <a:lnSpc>
                <a:spcPct val="100000"/>
              </a:lnSpc>
              <a:spcBef>
                <a:spcPts val="0"/>
              </a:spcBef>
              <a:spcAft>
                <a:spcPts val="0"/>
              </a:spcAft>
              <a:buClr>
                <a:schemeClr val="dk1"/>
              </a:buClr>
              <a:buSzPts val="1200"/>
              <a:buChar char="•"/>
            </a:pPr>
            <a:r>
              <a:rPr lang="en-GB"/>
              <a:t>You may have different sized breasts, nipples that point in different directions or nipples with hair around them. If they’ve always been that way and it’s normal for you, then you don’t need to worry.</a:t>
            </a:r>
            <a:endParaRPr/>
          </a:p>
          <a:p>
            <a:pPr indent="-171450" lvl="0" marL="171450" rtl="0" algn="l">
              <a:lnSpc>
                <a:spcPct val="100000"/>
              </a:lnSpc>
              <a:spcBef>
                <a:spcPts val="0"/>
              </a:spcBef>
              <a:spcAft>
                <a:spcPts val="0"/>
              </a:spcAft>
              <a:buClr>
                <a:schemeClr val="dk1"/>
              </a:buClr>
              <a:buSzPts val="1200"/>
              <a:buChar char="•"/>
            </a:pPr>
            <a:r>
              <a:rPr lang="en-GB"/>
              <a:t>If you have periods, you might notice natural changes in your chest because of changes in your hormones during your monthly cycle. It’s normal for your breasts to feel tender, sore or swollen around your period.</a:t>
            </a:r>
            <a:endParaRPr/>
          </a:p>
          <a:p>
            <a:pPr indent="-171450" lvl="0" marL="171450" rtl="0" algn="l">
              <a:lnSpc>
                <a:spcPct val="100000"/>
              </a:lnSpc>
              <a:spcBef>
                <a:spcPts val="0"/>
              </a:spcBef>
              <a:spcAft>
                <a:spcPts val="0"/>
              </a:spcAft>
              <a:buClr>
                <a:schemeClr val="dk1"/>
              </a:buClr>
              <a:buSzPts val="1200"/>
              <a:buChar char="•"/>
            </a:pPr>
            <a:r>
              <a:rPr lang="en-GB"/>
              <a:t>And finally, some lumps are perfectly normal, but if you get a new lump or a lump comes back, contact your GP.</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To find out more about natural chest changes visit the CoppaFeel! website.</a:t>
            </a:r>
            <a:endParaRPr b="1" u="sng"/>
          </a:p>
        </p:txBody>
      </p:sp>
      <p:sp>
        <p:nvSpPr>
          <p:cNvPr id="121" name="Google Shape;12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7fd7ac49e5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37fd7ac49e5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sng" strike="noStrike">
                <a:solidFill>
                  <a:srgbClr val="000000"/>
                </a:solidFill>
                <a:latin typeface="Arial"/>
                <a:ea typeface="Arial"/>
                <a:cs typeface="Arial"/>
                <a:sym typeface="Arial"/>
              </a:rPr>
              <a:t>S</a:t>
            </a:r>
            <a:r>
              <a:rPr b="1" lang="en-GB" u="sng">
                <a:solidFill>
                  <a:srgbClr val="000000"/>
                </a:solidFill>
              </a:rPr>
              <a:t>lide 19: If in doubt, get it checked out. </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b="1" i="0" lang="en-GB" sz="1200" u="none" strike="noStrike">
                <a:solidFill>
                  <a:srgbClr val="000000"/>
                </a:solidFill>
                <a:highlight>
                  <a:srgbClr val="FFFF00"/>
                </a:highlight>
                <a:latin typeface="Arial"/>
                <a:ea typeface="Arial"/>
                <a:cs typeface="Arial"/>
                <a:sym typeface="Arial"/>
              </a:rPr>
              <a:t>[Read before you play the video]: </a:t>
            </a:r>
            <a:r>
              <a:rPr lang="en-GB" sz="1200">
                <a:latin typeface="Arial"/>
                <a:ea typeface="Arial"/>
                <a:cs typeface="Arial"/>
                <a:sym typeface="Arial"/>
              </a:rPr>
              <a:t>If you’re ever worried about an unusual change in your chest, book an appointment with a GP. </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GB"/>
              <a:t>S</a:t>
            </a:r>
            <a:r>
              <a:rPr lang="en-GB" sz="1200">
                <a:latin typeface="Arial"/>
                <a:ea typeface="Arial"/>
                <a:cs typeface="Arial"/>
                <a:sym typeface="Arial"/>
              </a:rPr>
              <a:t>ome people worry that they’re </a:t>
            </a:r>
            <a:r>
              <a:rPr lang="en-GB"/>
              <a:t>‘</a:t>
            </a:r>
            <a:r>
              <a:rPr lang="en-GB" sz="1200">
                <a:latin typeface="Arial"/>
                <a:ea typeface="Arial"/>
                <a:cs typeface="Arial"/>
                <a:sym typeface="Arial"/>
              </a:rPr>
              <a:t>wasting</a:t>
            </a:r>
            <a:r>
              <a:rPr lang="en-GB"/>
              <a:t>’</a:t>
            </a:r>
            <a:r>
              <a:rPr lang="en-GB" sz="1200">
                <a:latin typeface="Arial"/>
                <a:ea typeface="Arial"/>
                <a:cs typeface="Arial"/>
                <a:sym typeface="Arial"/>
              </a:rPr>
              <a:t> their GP’s time but</a:t>
            </a:r>
            <a:r>
              <a:rPr lang="en-GB"/>
              <a:t>, </a:t>
            </a:r>
            <a:r>
              <a:rPr lang="en-GB" sz="1200">
                <a:latin typeface="Arial"/>
                <a:ea typeface="Arial"/>
                <a:cs typeface="Arial"/>
                <a:sym typeface="Arial"/>
              </a:rPr>
              <a:t>they </a:t>
            </a:r>
            <a:r>
              <a:rPr lang="en-GB"/>
              <a:t>want</a:t>
            </a:r>
            <a:r>
              <a:rPr lang="en-GB" sz="1200">
                <a:latin typeface="Arial"/>
                <a:ea typeface="Arial"/>
                <a:cs typeface="Arial"/>
                <a:sym typeface="Arial"/>
              </a:rPr>
              <a:t> to hear from you!</a:t>
            </a:r>
            <a:endParaRPr sz="1200">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SzPts val="1100"/>
              <a:buNone/>
            </a:pPr>
            <a:r>
              <a:rPr lang="en-GB"/>
              <a:t>You might be relieved to hear that many people who visit the GP to get checked out don’t have breast cancer, but it’s </a:t>
            </a:r>
            <a:r>
              <a:rPr b="1" lang="en-GB"/>
              <a:t>always</a:t>
            </a:r>
            <a:r>
              <a:rPr lang="en-GB"/>
              <a:t> best to get checked properly at the earliest point just to be sure.</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lang="en-GB"/>
              <a:t>You might be wondering </a:t>
            </a:r>
            <a:r>
              <a:rPr lang="en-GB" sz="1200">
                <a:latin typeface="Arial"/>
                <a:ea typeface="Arial"/>
                <a:cs typeface="Arial"/>
                <a:sym typeface="Arial"/>
              </a:rPr>
              <a:t>what happens at an appointment, so here’s Dr Krishan </a:t>
            </a:r>
            <a:r>
              <a:rPr b="0" i="0" lang="en-GB" sz="1200" u="none" strike="noStrike">
                <a:solidFill>
                  <a:srgbClr val="000000"/>
                </a:solidFill>
                <a:highlight>
                  <a:srgbClr val="FFFF00"/>
                </a:highlight>
                <a:latin typeface="Arial"/>
                <a:ea typeface="Arial"/>
                <a:cs typeface="Arial"/>
                <a:sym typeface="Arial"/>
              </a:rPr>
              <a:t>[</a:t>
            </a:r>
            <a:r>
              <a:rPr b="1" i="1" lang="en-GB" sz="1200" u="none" strike="noStrike">
                <a:solidFill>
                  <a:srgbClr val="000000"/>
                </a:solidFill>
                <a:highlight>
                  <a:srgbClr val="FFFF00"/>
                </a:highlight>
                <a:latin typeface="Arial"/>
                <a:ea typeface="Arial"/>
                <a:cs typeface="Arial"/>
                <a:sym typeface="Arial"/>
              </a:rPr>
              <a:t>pronounced</a:t>
            </a:r>
            <a:r>
              <a:rPr b="1" i="0" lang="en-GB" sz="1200" u="none" strike="noStrike">
                <a:solidFill>
                  <a:srgbClr val="000000"/>
                </a:solidFill>
                <a:highlight>
                  <a:srgbClr val="FFFF00"/>
                </a:highlight>
                <a:latin typeface="Arial"/>
                <a:ea typeface="Arial"/>
                <a:cs typeface="Arial"/>
                <a:sym typeface="Arial"/>
              </a:rPr>
              <a:t>: </a:t>
            </a:r>
            <a:r>
              <a:rPr b="1" i="1" lang="en-GB" sz="1200" u="none" strike="noStrike">
                <a:solidFill>
                  <a:srgbClr val="000000"/>
                </a:solidFill>
                <a:highlight>
                  <a:srgbClr val="FFFF00"/>
                </a:highlight>
                <a:latin typeface="Arial"/>
                <a:ea typeface="Arial"/>
                <a:cs typeface="Arial"/>
                <a:sym typeface="Arial"/>
              </a:rPr>
              <a:t>Krish-an</a:t>
            </a:r>
            <a:r>
              <a:rPr b="0" i="0" lang="en-GB" sz="1200" u="none" strike="noStrike">
                <a:solidFill>
                  <a:srgbClr val="000000"/>
                </a:solidFill>
                <a:highlight>
                  <a:srgbClr val="FFFF00"/>
                </a:highlight>
                <a:latin typeface="Arial"/>
                <a:ea typeface="Arial"/>
                <a:cs typeface="Arial"/>
                <a:sym typeface="Arial"/>
              </a:rPr>
              <a:t>]</a:t>
            </a:r>
            <a:r>
              <a:rPr lang="en-GB" sz="1200">
                <a:highlight>
                  <a:srgbClr val="FFFF00"/>
                </a:highlight>
                <a:latin typeface="Arial"/>
                <a:ea typeface="Arial"/>
                <a:cs typeface="Arial"/>
                <a:sym typeface="Arial"/>
              </a:rPr>
              <a:t> </a:t>
            </a:r>
            <a:r>
              <a:rPr lang="en-GB" sz="1200">
                <a:latin typeface="Arial"/>
                <a:ea typeface="Arial"/>
                <a:cs typeface="Arial"/>
                <a:sym typeface="Arial"/>
              </a:rPr>
              <a:t>to tell you more. </a:t>
            </a:r>
            <a:endParaRPr/>
          </a:p>
          <a:p>
            <a:pPr indent="0" lvl="0" marL="0" rtl="0" algn="l">
              <a:lnSpc>
                <a:spcPct val="100000"/>
              </a:lnSpc>
              <a:spcBef>
                <a:spcPts val="0"/>
              </a:spcBef>
              <a:spcAft>
                <a:spcPts val="0"/>
              </a:spcAft>
              <a:buSzPts val="1400"/>
              <a:buNone/>
            </a:pPr>
            <a:r>
              <a:t/>
            </a:r>
            <a:endParaRPr sz="1200">
              <a:latin typeface="Arial"/>
              <a:ea typeface="Arial"/>
              <a:cs typeface="Arial"/>
              <a:sym typeface="Arial"/>
            </a:endParaRPr>
          </a:p>
          <a:p>
            <a:pPr indent="0" lvl="0" marL="0" rtl="0" algn="l">
              <a:lnSpc>
                <a:spcPct val="100000"/>
              </a:lnSpc>
              <a:spcBef>
                <a:spcPts val="0"/>
              </a:spcBef>
              <a:spcAft>
                <a:spcPts val="0"/>
              </a:spcAft>
              <a:buSzPts val="1400"/>
              <a:buNone/>
            </a:pPr>
            <a:r>
              <a:rPr b="1" i="1" lang="en-GB">
                <a:solidFill>
                  <a:srgbClr val="000000"/>
                </a:solidFill>
                <a:highlight>
                  <a:srgbClr val="FFFF00"/>
                </a:highlight>
              </a:rPr>
              <a:t>[</a:t>
            </a:r>
            <a:r>
              <a:rPr b="1" i="1" lang="en-GB" sz="1200" u="none" strike="noStrike">
                <a:solidFill>
                  <a:srgbClr val="000000"/>
                </a:solidFill>
                <a:highlight>
                  <a:srgbClr val="FFFF00"/>
                </a:highlight>
                <a:latin typeface="Arial"/>
                <a:ea typeface="Arial"/>
                <a:cs typeface="Arial"/>
                <a:sym typeface="Arial"/>
              </a:rPr>
              <a:t>Hit the ‘play’ button or use the spacebar to play the ‘What to do if you are worried about unusual changes’ video.]</a:t>
            </a:r>
            <a:endParaRPr/>
          </a:p>
          <a:p>
            <a:pPr indent="0" lvl="0" marL="0" rtl="0" algn="l">
              <a:lnSpc>
                <a:spcPct val="100000"/>
              </a:lnSpc>
              <a:spcBef>
                <a:spcPts val="0"/>
              </a:spcBef>
              <a:spcAft>
                <a:spcPts val="0"/>
              </a:spcAft>
              <a:buSzPts val="1400"/>
              <a:buNone/>
            </a:pPr>
            <a:r>
              <a:t/>
            </a:r>
            <a:endParaRPr b="1" i="1" sz="1200">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strike="noStrike">
                <a:solidFill>
                  <a:srgbClr val="000000"/>
                </a:solidFill>
                <a:latin typeface="Arial"/>
                <a:ea typeface="Arial"/>
                <a:cs typeface="Arial"/>
                <a:sym typeface="Arial"/>
              </a:rPr>
              <a:t>- - - - - - -  </a:t>
            </a:r>
            <a:endParaRPr/>
          </a:p>
          <a:p>
            <a:pPr indent="0" lvl="0" marL="0" marR="0" rtl="0" algn="l">
              <a:lnSpc>
                <a:spcPct val="100000"/>
              </a:lnSpc>
              <a:spcBef>
                <a:spcPts val="0"/>
              </a:spcBef>
              <a:spcAft>
                <a:spcPts val="0"/>
              </a:spcAft>
              <a:buClr>
                <a:schemeClr val="dk1"/>
              </a:buClr>
              <a:buSzPts val="1200"/>
              <a:buFont typeface="Arial"/>
              <a:buNone/>
            </a:pPr>
            <a:r>
              <a:rPr b="1" lang="en-GB" u="sng"/>
              <a:t>Video problems? </a:t>
            </a:r>
            <a:br>
              <a:rPr b="1" i="1" lang="en-GB" sz="1200">
                <a:latin typeface="Arial"/>
                <a:ea typeface="Arial"/>
                <a:cs typeface="Arial"/>
                <a:sym typeface="Arial"/>
              </a:rPr>
            </a:br>
            <a:r>
              <a:rPr b="1" i="1" lang="en-GB" u="none" strike="noStrike">
                <a:solidFill>
                  <a:srgbClr val="000000"/>
                </a:solidFill>
                <a:highlight>
                  <a:srgbClr val="FFFF00"/>
                </a:highlight>
              </a:rPr>
              <a:t>If you’re having issues with the video playing in PowerPoint, play the video through your web browser via </a:t>
            </a:r>
            <a:r>
              <a:rPr b="1" i="1" lang="en-GB">
                <a:solidFill>
                  <a:srgbClr val="000000"/>
                </a:solidFill>
                <a:highlight>
                  <a:srgbClr val="FFFF00"/>
                </a:highlight>
              </a:rPr>
              <a:t>YouTube: </a:t>
            </a:r>
            <a:r>
              <a:rPr b="1" i="1" lang="en-GB" u="sng">
                <a:solidFill>
                  <a:srgbClr val="0B57D0"/>
                </a:solidFill>
                <a:highlight>
                  <a:srgbClr val="FFFF00"/>
                </a:highlight>
                <a:hlinkClick r:id="rId2">
                  <a:extLst>
                    <a:ext uri="{A12FA001-AC4F-418D-AE19-62706E023703}">
                      <ahyp:hlinkClr val="tx"/>
                    </a:ext>
                  </a:extLst>
                </a:hlinkClick>
              </a:rPr>
              <a:t>https://youtu.be/3SIMTLjjkvM</a:t>
            </a:r>
            <a:endParaRPr b="1" i="1" u="none" strike="noStrike">
              <a:solidFill>
                <a:srgbClr val="000000"/>
              </a:solidFill>
              <a:highlight>
                <a:srgbClr val="FFFF00"/>
              </a:highlight>
            </a:endParaRPr>
          </a:p>
          <a:p>
            <a:pPr indent="0" lvl="0" marL="0" marR="0" rtl="0" algn="l">
              <a:lnSpc>
                <a:spcPct val="100000"/>
              </a:lnSpc>
              <a:spcBef>
                <a:spcPts val="0"/>
              </a:spcBef>
              <a:spcAft>
                <a:spcPts val="0"/>
              </a:spcAft>
              <a:buClr>
                <a:schemeClr val="dk1"/>
              </a:buClr>
              <a:buSzPts val="1200"/>
              <a:buFont typeface="Arial"/>
              <a:buNone/>
            </a:pPr>
            <a:r>
              <a:t/>
            </a:r>
            <a:endParaRPr b="1" i="1">
              <a:solidFill>
                <a:srgbClr val="000000"/>
              </a:solidFill>
              <a:highlight>
                <a:srgbClr val="FFFF00"/>
              </a:highlight>
            </a:endParaRPr>
          </a:p>
          <a:p>
            <a:pPr indent="0" lvl="0" marL="0" rtl="0" algn="l">
              <a:spcBef>
                <a:spcPts val="0"/>
              </a:spcBef>
              <a:spcAft>
                <a:spcPts val="0"/>
              </a:spcAft>
              <a:buClr>
                <a:schemeClr val="dk1"/>
              </a:buClr>
              <a:buSzPts val="1200"/>
              <a:buFont typeface="Arial"/>
              <a:buNone/>
            </a:pPr>
            <a:r>
              <a:rPr b="1" i="1" lang="en-GB">
                <a:highlight>
                  <a:srgbClr val="FFFF00"/>
                </a:highlight>
              </a:rPr>
              <a:t>Or if you want to re-embed the video into PowerPoint go to insert &gt; video &gt; online film &gt; enter this URL </a:t>
            </a:r>
            <a:r>
              <a:rPr b="1" i="1" lang="en-GB" u="sng">
                <a:solidFill>
                  <a:srgbClr val="0B57D0"/>
                </a:solidFill>
                <a:highlight>
                  <a:srgbClr val="FFFF00"/>
                </a:highlight>
                <a:hlinkClick r:id="rId3">
                  <a:extLst>
                    <a:ext uri="{A12FA001-AC4F-418D-AE19-62706E023703}">
                      <ahyp:hlinkClr val="tx"/>
                    </a:ext>
                  </a:extLst>
                </a:hlinkClick>
              </a:rPr>
              <a:t>https://youtu.be/3SIMTLjjkvM</a:t>
            </a:r>
            <a:endParaRPr b="1" i="1">
              <a:highlight>
                <a:srgbClr val="FFFF00"/>
              </a:highlight>
            </a:endParaRPr>
          </a:p>
          <a:p>
            <a:pPr indent="0" lvl="0" marL="0" marR="0" rtl="0" algn="l">
              <a:lnSpc>
                <a:spcPct val="100000"/>
              </a:lnSpc>
              <a:spcBef>
                <a:spcPts val="0"/>
              </a:spcBef>
              <a:spcAft>
                <a:spcPts val="0"/>
              </a:spcAft>
              <a:buClr>
                <a:schemeClr val="dk1"/>
              </a:buClr>
              <a:buSzPts val="1200"/>
              <a:buFont typeface="Arial"/>
              <a:buNone/>
            </a:pPr>
            <a:r>
              <a:t/>
            </a:r>
            <a:endParaRPr b="1" i="1">
              <a:solidFill>
                <a:srgbClr val="000000"/>
              </a:solidFill>
              <a:highlight>
                <a:srgbClr val="FFFF00"/>
              </a:highlight>
            </a:endParaRPr>
          </a:p>
        </p:txBody>
      </p:sp>
      <p:sp>
        <p:nvSpPr>
          <p:cNvPr id="127" name="Google Shape;127;g37fd7ac49e5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 name="Google Shape;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2: Session overview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GB"/>
              <a:t>Today’s lesson is brought to you by CoppaFeel!, the UK’s only youth focused breast cancer awareness charity.</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GB"/>
              <a:t>In this lesson we’ll be learning:</a:t>
            </a:r>
            <a:endParaRPr/>
          </a:p>
          <a:p>
            <a:pPr indent="0" lvl="0" marL="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Char char="•"/>
            </a:pPr>
            <a:r>
              <a:rPr lang="en-GB"/>
              <a:t>What breast cancer is </a:t>
            </a:r>
            <a:endParaRPr/>
          </a:p>
          <a:p>
            <a:pPr indent="-171450" lvl="0" marL="171450" rtl="0" algn="l">
              <a:lnSpc>
                <a:spcPct val="100000"/>
              </a:lnSpc>
              <a:spcBef>
                <a:spcPts val="0"/>
              </a:spcBef>
              <a:spcAft>
                <a:spcPts val="0"/>
              </a:spcAft>
              <a:buClr>
                <a:schemeClr val="dk1"/>
              </a:buClr>
              <a:buSzPts val="1200"/>
              <a:buChar char="•"/>
            </a:pPr>
            <a:r>
              <a:rPr lang="en-GB"/>
              <a:t>Key breast cancer statistics </a:t>
            </a:r>
            <a:endParaRPr/>
          </a:p>
          <a:p>
            <a:pPr indent="-171450" lvl="0" marL="171450" rtl="0" algn="l">
              <a:lnSpc>
                <a:spcPct val="100000"/>
              </a:lnSpc>
              <a:spcBef>
                <a:spcPts val="0"/>
              </a:spcBef>
              <a:spcAft>
                <a:spcPts val="0"/>
              </a:spcAft>
              <a:buClr>
                <a:schemeClr val="dk1"/>
              </a:buClr>
              <a:buSzPts val="1400"/>
              <a:buChar char="•"/>
            </a:pPr>
            <a:r>
              <a:rPr lang="en-GB"/>
              <a:t>Changed genes and inherited risk</a:t>
            </a:r>
            <a:endParaRPr/>
          </a:p>
          <a:p>
            <a:pPr indent="-171450" lvl="0" marL="171450" rtl="0" algn="l">
              <a:lnSpc>
                <a:spcPct val="100000"/>
              </a:lnSpc>
              <a:spcBef>
                <a:spcPts val="0"/>
              </a:spcBef>
              <a:spcAft>
                <a:spcPts val="0"/>
              </a:spcAft>
              <a:buClr>
                <a:schemeClr val="dk1"/>
              </a:buClr>
              <a:buSzPts val="1200"/>
              <a:buChar char="•"/>
            </a:pPr>
            <a:r>
              <a:rPr lang="en-GB"/>
              <a:t>How to check your chest</a:t>
            </a:r>
            <a:endParaRPr/>
          </a:p>
          <a:p>
            <a:pPr indent="-171450" lvl="0" marL="171450" rtl="0" algn="l">
              <a:lnSpc>
                <a:spcPct val="100000"/>
              </a:lnSpc>
              <a:spcBef>
                <a:spcPts val="0"/>
              </a:spcBef>
              <a:spcAft>
                <a:spcPts val="0"/>
              </a:spcAft>
              <a:buClr>
                <a:schemeClr val="dk1"/>
              </a:buClr>
              <a:buSzPts val="1200"/>
              <a:buChar char="•"/>
            </a:pPr>
            <a:r>
              <a:rPr lang="en-GB"/>
              <a:t>Signs of breast cancer</a:t>
            </a:r>
            <a:endParaRPr/>
          </a:p>
          <a:p>
            <a:pPr indent="-171450" lvl="0" marL="171450" rtl="0" algn="l">
              <a:lnSpc>
                <a:spcPct val="100000"/>
              </a:lnSpc>
              <a:spcBef>
                <a:spcPts val="0"/>
              </a:spcBef>
              <a:spcAft>
                <a:spcPts val="0"/>
              </a:spcAft>
              <a:buClr>
                <a:schemeClr val="dk1"/>
              </a:buClr>
              <a:buSzPts val="1200"/>
              <a:buChar char="•"/>
            </a:pPr>
            <a:r>
              <a:rPr lang="en-GB"/>
              <a:t>How CoppaFeel! can remind you to check every month</a:t>
            </a:r>
            <a:endParaRPr b="1" u="sng"/>
          </a:p>
          <a:p>
            <a:pPr indent="0" lvl="0" marL="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sz="12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2" name="Google Shape;2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7fd7ac49e5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37fd7ac49e5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20: What is a chaperone?</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b="1" lang="en-GB">
                <a:highlight>
                  <a:srgbClr val="FFFF00"/>
                </a:highlight>
              </a:rPr>
              <a:t>[Read before you play the video]:</a:t>
            </a:r>
            <a:r>
              <a:rPr b="1" lang="en-GB"/>
              <a:t> </a:t>
            </a:r>
            <a:r>
              <a:rPr lang="en-GB"/>
              <a:t>When you attend an NHS appointment for breast changes, you are entitled to a chaperone. Here’s a video which explains what a chaperone is.  </a:t>
            </a:r>
            <a:endParaRPr b="1">
              <a:highlight>
                <a:srgbClr val="FFFF00"/>
              </a:highlight>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i="1" lang="en-GB">
                <a:highlight>
                  <a:srgbClr val="FFFF00"/>
                </a:highlight>
              </a:rPr>
              <a:t>[Hit the ‘play’ button or use the spacebar to play the ‘What is a chaperone?’ video.]</a:t>
            </a:r>
            <a:endParaRPr b="1" i="1">
              <a:highlight>
                <a:srgbClr val="FFFF00"/>
              </a:highlight>
            </a:endParaRPr>
          </a:p>
          <a:p>
            <a:pPr indent="0" lvl="0" marL="0" rtl="0" algn="l">
              <a:lnSpc>
                <a:spcPct val="100000"/>
              </a:lnSpc>
              <a:spcBef>
                <a:spcPts val="0"/>
              </a:spcBef>
              <a:spcAft>
                <a:spcPts val="0"/>
              </a:spcAft>
              <a:buClr>
                <a:schemeClr val="dk1"/>
              </a:buClr>
              <a:buSzPts val="1400"/>
              <a:buFont typeface="Arial"/>
              <a:buNone/>
            </a:pPr>
            <a:r>
              <a:t/>
            </a:r>
            <a:endParaRPr b="1" i="1">
              <a:highlight>
                <a:srgbClr val="FFFF00"/>
              </a:highlight>
            </a:endParaRPr>
          </a:p>
          <a:p>
            <a:pPr indent="0" lvl="0" marL="0" rtl="0" algn="l">
              <a:spcBef>
                <a:spcPts val="0"/>
              </a:spcBef>
              <a:spcAft>
                <a:spcPts val="0"/>
              </a:spcAft>
              <a:buClr>
                <a:schemeClr val="dk1"/>
              </a:buClr>
              <a:buSzPts val="1200"/>
              <a:buFont typeface="Arial"/>
              <a:buNone/>
            </a:pPr>
            <a:r>
              <a:rPr b="1" i="1" lang="en-GB" u="sng">
                <a:highlight>
                  <a:srgbClr val="FFFF00"/>
                </a:highlight>
              </a:rPr>
              <a:t>Video problems? </a:t>
            </a:r>
            <a:br>
              <a:rPr b="1" i="1" lang="en-GB">
                <a:highlight>
                  <a:srgbClr val="FFFF00"/>
                </a:highlight>
              </a:rPr>
            </a:br>
            <a:r>
              <a:rPr b="1" i="1" lang="en-GB">
                <a:highlight>
                  <a:srgbClr val="FFFF00"/>
                </a:highlight>
              </a:rPr>
              <a:t>If you’re having issues with the video playing in PowerPoint, play the video through your web browser via YouTube: </a:t>
            </a:r>
            <a:r>
              <a:rPr b="1" i="1" lang="en-GB" u="sng">
                <a:solidFill>
                  <a:srgbClr val="0B57D0"/>
                </a:solidFill>
                <a:highlight>
                  <a:srgbClr val="FFFF00"/>
                </a:highlight>
                <a:hlinkClick r:id="rId2">
                  <a:extLst>
                    <a:ext uri="{A12FA001-AC4F-418D-AE19-62706E023703}">
                      <ahyp:hlinkClr val="tx"/>
                    </a:ext>
                  </a:extLst>
                </a:hlinkClick>
              </a:rPr>
              <a:t>https://youtube.com/shorts/wIJQ5Kn0mRM?feature=share</a:t>
            </a:r>
            <a:endParaRPr b="1" i="1">
              <a:highlight>
                <a:srgbClr val="FFFF00"/>
              </a:highlight>
            </a:endParaRPr>
          </a:p>
          <a:p>
            <a:pPr indent="0" lvl="0" marL="0" rtl="0" algn="l">
              <a:spcBef>
                <a:spcPts val="0"/>
              </a:spcBef>
              <a:spcAft>
                <a:spcPts val="0"/>
              </a:spcAft>
              <a:buClr>
                <a:schemeClr val="dk1"/>
              </a:buClr>
              <a:buSzPts val="1200"/>
              <a:buFont typeface="Arial"/>
              <a:buNone/>
            </a:pPr>
            <a:r>
              <a:t/>
            </a:r>
            <a:endParaRPr b="1" i="1">
              <a:highlight>
                <a:srgbClr val="FFFF00"/>
              </a:highlight>
            </a:endParaRPr>
          </a:p>
          <a:p>
            <a:pPr indent="0" lvl="0" marL="0" rtl="0" algn="l">
              <a:spcBef>
                <a:spcPts val="0"/>
              </a:spcBef>
              <a:spcAft>
                <a:spcPts val="0"/>
              </a:spcAft>
              <a:buClr>
                <a:schemeClr val="dk1"/>
              </a:buClr>
              <a:buSzPts val="1200"/>
              <a:buFont typeface="Arial"/>
              <a:buNone/>
            </a:pPr>
            <a:r>
              <a:rPr b="1" i="1" lang="en-GB">
                <a:highlight>
                  <a:srgbClr val="FFFF00"/>
                </a:highlight>
              </a:rPr>
              <a:t>Or if you want to re-embed the video into PowerPoint go to insert &gt; video &gt; online film &gt; enter this URL </a:t>
            </a:r>
            <a:r>
              <a:rPr b="1" i="1" lang="en-GB" u="sng">
                <a:solidFill>
                  <a:srgbClr val="0B57D0"/>
                </a:solidFill>
                <a:highlight>
                  <a:srgbClr val="FFFF00"/>
                </a:highlight>
                <a:hlinkClick r:id="rId3">
                  <a:extLst>
                    <a:ext uri="{A12FA001-AC4F-418D-AE19-62706E023703}">
                      <ahyp:hlinkClr val="tx"/>
                    </a:ext>
                  </a:extLst>
                </a:hlinkClick>
              </a:rPr>
              <a:t>https://youtube.com/shorts/wIJQ5Kn0mRM?feature=share</a:t>
            </a:r>
            <a:endParaRPr b="1" i="1">
              <a:highlight>
                <a:srgbClr val="FFFF00"/>
              </a:highlight>
            </a:endParaRPr>
          </a:p>
          <a:p>
            <a:pPr indent="0" lvl="0" marL="0" rtl="0" algn="l">
              <a:lnSpc>
                <a:spcPct val="100000"/>
              </a:lnSpc>
              <a:spcBef>
                <a:spcPts val="0"/>
              </a:spcBef>
              <a:spcAft>
                <a:spcPts val="0"/>
              </a:spcAft>
              <a:buClr>
                <a:schemeClr val="dk1"/>
              </a:buClr>
              <a:buSzPts val="1400"/>
              <a:buFont typeface="Arial"/>
              <a:buNone/>
            </a:pPr>
            <a:r>
              <a:t/>
            </a:r>
            <a:endParaRPr b="1" i="1"/>
          </a:p>
          <a:p>
            <a:pPr indent="0" lvl="0" marL="0" rtl="0" algn="l">
              <a:spcBef>
                <a:spcPts val="0"/>
              </a:spcBef>
              <a:spcAft>
                <a:spcPts val="0"/>
              </a:spcAft>
              <a:buClr>
                <a:schemeClr val="dk1"/>
              </a:buClr>
              <a:buSzPts val="1200"/>
              <a:buFont typeface="Arial"/>
              <a:buNone/>
            </a:pPr>
            <a:r>
              <a:t/>
            </a:r>
            <a:endParaRPr b="1" i="1">
              <a:highlight>
                <a:srgbClr val="FFFF00"/>
              </a:highlight>
            </a:endParaRPr>
          </a:p>
        </p:txBody>
      </p:sp>
      <p:sp>
        <p:nvSpPr>
          <p:cNvPr id="134" name="Google Shape;134;g37fd7ac49e5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21: Recap</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So let’s recap.</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Remember, checking your chest is as easy as 1, 2, 3:</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GB" u="sng"/>
              <a:t>One, check your chest every month </a:t>
            </a:r>
            <a:endParaRPr b="1" u="sng"/>
          </a:p>
          <a:p>
            <a:pPr indent="0" lvl="0" marL="0" rtl="0" algn="l">
              <a:lnSpc>
                <a:spcPct val="100000"/>
              </a:lnSpc>
              <a:spcBef>
                <a:spcPts val="0"/>
              </a:spcBef>
              <a:spcAft>
                <a:spcPts val="0"/>
              </a:spcAft>
              <a:buClr>
                <a:schemeClr val="dk1"/>
              </a:buClr>
              <a:buSzPts val="1400"/>
              <a:buFont typeface="Arial"/>
              <a:buNone/>
            </a:pPr>
            <a:r>
              <a:t/>
            </a:r>
            <a:endParaRPr b="1" u="sng"/>
          </a:p>
          <a:p>
            <a:pPr indent="0" lvl="0" marL="0" rtl="0" algn="l">
              <a:lnSpc>
                <a:spcPct val="100000"/>
              </a:lnSpc>
              <a:spcBef>
                <a:spcPts val="0"/>
              </a:spcBef>
              <a:spcAft>
                <a:spcPts val="0"/>
              </a:spcAft>
              <a:buClr>
                <a:schemeClr val="dk1"/>
              </a:buClr>
              <a:buSzPts val="1400"/>
              <a:buFont typeface="Arial"/>
              <a:buNone/>
            </a:pPr>
            <a:r>
              <a:rPr lang="en-GB"/>
              <a:t>This helps you to know what your body looks </a:t>
            </a:r>
            <a:r>
              <a:rPr b="1" lang="en-GB"/>
              <a:t>and</a:t>
            </a:r>
            <a:r>
              <a:rPr lang="en-GB"/>
              <a:t> feels like, so you’ll notice any unusual changes quickly. You can check in the shower, when you are getting dressed, while applying lotion, or lying down in bed – just make it part of your normal routine. Remember, there isn’t a specific way to check and everyone’s ‘normal’ will be different.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GB" u="sng"/>
              <a:t>Two, Look and Feel.</a:t>
            </a:r>
            <a:endParaRPr b="1" u="sng"/>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Many of the signs of breast cancer are changes you would only notice by seeing how your chest looks so we recommend coppin’ a feel </a:t>
            </a:r>
            <a:r>
              <a:rPr b="1" lang="en-GB"/>
              <a:t>and</a:t>
            </a:r>
            <a:r>
              <a:rPr lang="en-GB"/>
              <a:t> taking a look during your monthly checks. Remember, </a:t>
            </a:r>
            <a:r>
              <a:rPr b="1" lang="en-GB"/>
              <a:t>everyone</a:t>
            </a:r>
            <a:r>
              <a:rPr lang="en-GB"/>
              <a:t> has breast tissue which goes from your rib cage, all the way up to your collarbone and under your armpits, including your nipples, so check this </a:t>
            </a:r>
            <a:r>
              <a:rPr b="1" lang="en-GB"/>
              <a:t>whole</a:t>
            </a:r>
            <a:r>
              <a:rPr lang="en-GB"/>
              <a:t> area.</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GB" u="sng"/>
              <a:t>And Three, if in doubt, get it checked out.</a:t>
            </a:r>
            <a:endParaRPr b="1" u="sng"/>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Early detection is the </a:t>
            </a:r>
            <a:r>
              <a:rPr b="1" lang="en-GB"/>
              <a:t>best</a:t>
            </a:r>
            <a:r>
              <a:rPr lang="en-GB"/>
              <a:t> form of defence. If you find something that’s unusual for you, don’t panic. There are lots of reasons why there might be changes but it’s </a:t>
            </a:r>
            <a:r>
              <a:rPr b="1" lang="en-GB"/>
              <a:t>always</a:t>
            </a:r>
            <a:r>
              <a:rPr lang="en-GB"/>
              <a:t> best to get it checked out by the GP.</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For more information about anything I’ve covered today head to the CoppaFeel! website, </a:t>
            </a:r>
            <a:r>
              <a:rPr lang="en-GB" u="sng"/>
              <a:t>coppafeel.org</a:t>
            </a:r>
            <a:r>
              <a:rPr lang="en-GB"/>
              <a:t>.</a:t>
            </a:r>
            <a:endParaRPr b="1" u="sng">
              <a:solidFill>
                <a:srgbClr val="000000"/>
              </a:solidFill>
            </a:endParaRPr>
          </a:p>
          <a:p>
            <a:pPr indent="0" lvl="0" marL="0" rtl="0" algn="l">
              <a:lnSpc>
                <a:spcPct val="100000"/>
              </a:lnSpc>
              <a:spcBef>
                <a:spcPts val="0"/>
              </a:spcBef>
              <a:spcAft>
                <a:spcPts val="0"/>
              </a:spcAft>
              <a:buSzPts val="1400"/>
              <a:buNone/>
            </a:pPr>
            <a:r>
              <a:t/>
            </a:r>
            <a:endParaRPr/>
          </a:p>
        </p:txBody>
      </p:sp>
      <p:sp>
        <p:nvSpPr>
          <p:cNvPr id="140" name="Google Shape;14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3bec7b563e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33bec7b563e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u="sng"/>
              <a:t>Slide 22: Reflection (5 mins) </a:t>
            </a:r>
            <a:endParaRPr b="1" u="sng"/>
          </a:p>
          <a:p>
            <a:pPr indent="0" lvl="0" marL="0" rtl="0" algn="l">
              <a:lnSpc>
                <a:spcPct val="100000"/>
              </a:lnSpc>
              <a:spcBef>
                <a:spcPts val="0"/>
              </a:spcBef>
              <a:spcAft>
                <a:spcPts val="0"/>
              </a:spcAft>
              <a:buClr>
                <a:schemeClr val="dk1"/>
              </a:buClr>
              <a:buSzPts val="1100"/>
              <a:buFont typeface="Arial"/>
              <a:buNone/>
            </a:pPr>
            <a:r>
              <a:t/>
            </a:r>
            <a:endParaRPr b="1" u="sng"/>
          </a:p>
          <a:p>
            <a:pPr indent="0" lvl="0" marL="0" rtl="0" algn="l">
              <a:lnSpc>
                <a:spcPct val="100000"/>
              </a:lnSpc>
              <a:spcBef>
                <a:spcPts val="0"/>
              </a:spcBef>
              <a:spcAft>
                <a:spcPts val="0"/>
              </a:spcAft>
              <a:buClr>
                <a:schemeClr val="dk1"/>
              </a:buClr>
              <a:buSzPts val="1100"/>
              <a:buFont typeface="Arial"/>
              <a:buNone/>
            </a:pPr>
            <a:r>
              <a:rPr lang="en-GB"/>
              <a:t>Now I want you to take a minute to reflect on what you’ve learnt. Have a think about how you are going to incorporate monthly checking into your routine.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i="1" lang="en-GB">
                <a:solidFill>
                  <a:srgbClr val="111111"/>
                </a:solidFill>
                <a:highlight>
                  <a:srgbClr val="FFFF00"/>
                </a:highlight>
              </a:rPr>
              <a:t>[Give them a few minutes to reflect in their own time]</a:t>
            </a:r>
            <a:endParaRPr b="1" i="1">
              <a:solidFill>
                <a:srgbClr val="111111"/>
              </a:solidFill>
              <a:highlight>
                <a:srgbClr val="FFFF00"/>
              </a:highlight>
            </a:endParaRPr>
          </a:p>
          <a:p>
            <a:pPr indent="0" lvl="0" marL="0" rtl="0" algn="l">
              <a:lnSpc>
                <a:spcPct val="100000"/>
              </a:lnSpc>
              <a:spcBef>
                <a:spcPts val="0"/>
              </a:spcBef>
              <a:spcAft>
                <a:spcPts val="0"/>
              </a:spcAft>
              <a:buClr>
                <a:schemeClr val="dk1"/>
              </a:buClr>
              <a:buSzPts val="1100"/>
              <a:buFont typeface="Arial"/>
              <a:buNone/>
            </a:pPr>
            <a:r>
              <a:t/>
            </a:r>
            <a:endParaRPr>
              <a:solidFill>
                <a:srgbClr val="111111"/>
              </a:solidFill>
              <a:highlight>
                <a:srgbClr val="FFFF00"/>
              </a:highlight>
            </a:endParaRPr>
          </a:p>
          <a:p>
            <a:pPr indent="0" lvl="0" marL="0" rtl="0" algn="l">
              <a:lnSpc>
                <a:spcPct val="100000"/>
              </a:lnSpc>
              <a:spcBef>
                <a:spcPts val="0"/>
              </a:spcBef>
              <a:spcAft>
                <a:spcPts val="0"/>
              </a:spcAft>
              <a:buClr>
                <a:schemeClr val="dk1"/>
              </a:buClr>
              <a:buSzPts val="1100"/>
              <a:buFont typeface="Arial"/>
              <a:buNone/>
            </a:pPr>
            <a:r>
              <a:rPr lang="en-GB"/>
              <a:t>Is anyone happy to share their thoughts with me?</a:t>
            </a:r>
            <a:endParaRPr/>
          </a:p>
          <a:p>
            <a:pPr indent="0" lvl="0" marL="0" rtl="0" algn="l">
              <a:lnSpc>
                <a:spcPct val="100000"/>
              </a:lnSpc>
              <a:spcBef>
                <a:spcPts val="0"/>
              </a:spcBef>
              <a:spcAft>
                <a:spcPts val="0"/>
              </a:spcAft>
              <a:buClr>
                <a:schemeClr val="dk1"/>
              </a:buClr>
              <a:buSzPts val="1100"/>
              <a:buFont typeface="Arial"/>
              <a:buNone/>
            </a:pPr>
            <a:r>
              <a:t/>
            </a:r>
            <a:endParaRPr>
              <a:highlight>
                <a:srgbClr val="FFFFFF"/>
              </a:highlight>
            </a:endParaRPr>
          </a:p>
          <a:p>
            <a:pPr indent="0" lvl="0" marL="0" rtl="0" algn="l">
              <a:lnSpc>
                <a:spcPct val="100000"/>
              </a:lnSpc>
              <a:spcBef>
                <a:spcPts val="0"/>
              </a:spcBef>
              <a:spcAft>
                <a:spcPts val="0"/>
              </a:spcAft>
              <a:buClr>
                <a:schemeClr val="dk1"/>
              </a:buClr>
              <a:buSzPts val="1100"/>
              <a:buFont typeface="Arial"/>
              <a:buNone/>
            </a:pPr>
            <a:r>
              <a:rPr b="1" i="1" lang="en-GB">
                <a:highlight>
                  <a:srgbClr val="FFFF00"/>
                </a:highlight>
              </a:rPr>
              <a:t>[If no one responds, you might want to share:]</a:t>
            </a:r>
            <a:endParaRPr b="1" i="1">
              <a:highlight>
                <a:srgbClr val="FFFF00"/>
              </a:highlight>
            </a:endParaRPr>
          </a:p>
          <a:p>
            <a:pPr indent="0" lvl="0" marL="0" rtl="0" algn="l">
              <a:lnSpc>
                <a:spcPct val="100000"/>
              </a:lnSpc>
              <a:spcBef>
                <a:spcPts val="0"/>
              </a:spcBef>
              <a:spcAft>
                <a:spcPts val="0"/>
              </a:spcAft>
              <a:buClr>
                <a:schemeClr val="dk1"/>
              </a:buClr>
              <a:buSzPts val="1100"/>
              <a:buFont typeface="Arial"/>
              <a:buNone/>
            </a:pPr>
            <a:r>
              <a:t/>
            </a:r>
            <a:endParaRPr>
              <a:highlight>
                <a:srgbClr val="FFFF00"/>
              </a:highlight>
            </a:endParaRPr>
          </a:p>
          <a:p>
            <a:pPr indent="-317500" lvl="0" marL="457200" rtl="0" algn="l">
              <a:lnSpc>
                <a:spcPct val="100000"/>
              </a:lnSpc>
              <a:spcBef>
                <a:spcPts val="0"/>
              </a:spcBef>
              <a:spcAft>
                <a:spcPts val="0"/>
              </a:spcAft>
              <a:buClr>
                <a:schemeClr val="dk1"/>
              </a:buClr>
              <a:buSzPts val="1400"/>
              <a:buChar char="-"/>
            </a:pPr>
            <a:r>
              <a:rPr lang="en-GB"/>
              <a:t>You might want to check in the shower, CoppaFeel! have handy shower stickers which can help to remind you. </a:t>
            </a:r>
            <a:endParaRPr/>
          </a:p>
          <a:p>
            <a:pPr indent="-317500" lvl="0" marL="457200" rtl="0" algn="l">
              <a:lnSpc>
                <a:spcPct val="100000"/>
              </a:lnSpc>
              <a:spcBef>
                <a:spcPts val="0"/>
              </a:spcBef>
              <a:spcAft>
                <a:spcPts val="0"/>
              </a:spcAft>
              <a:buClr>
                <a:schemeClr val="dk1"/>
              </a:buClr>
              <a:buSzPts val="1400"/>
              <a:buChar char="-"/>
            </a:pPr>
            <a:r>
              <a:rPr lang="en-GB"/>
              <a:t>You might want to check on the first of the month, and set up a calendar or email reminder, which you can do via CoppaFeel!’s Self-Checkout tool.</a:t>
            </a:r>
            <a:endParaRPr/>
          </a:p>
          <a:p>
            <a:pPr indent="-317500" lvl="0" marL="457200" rtl="0" algn="l">
              <a:lnSpc>
                <a:spcPct val="100000"/>
              </a:lnSpc>
              <a:spcBef>
                <a:spcPts val="0"/>
              </a:spcBef>
              <a:spcAft>
                <a:spcPts val="0"/>
              </a:spcAft>
              <a:buClr>
                <a:schemeClr val="dk1"/>
              </a:buClr>
              <a:buSzPts val="1400"/>
              <a:buChar char="-"/>
            </a:pPr>
            <a:r>
              <a:rPr lang="en-GB"/>
              <a:t>You can also sign up for free monthly text reminders by texting </a:t>
            </a:r>
            <a:r>
              <a:rPr b="1" lang="en-GB"/>
              <a:t>NORMAL</a:t>
            </a:r>
            <a:r>
              <a:rPr lang="en-GB"/>
              <a:t> to </a:t>
            </a:r>
            <a:r>
              <a:rPr b="1" lang="en-GB"/>
              <a:t>82228</a:t>
            </a:r>
            <a:r>
              <a:rPr lang="en-GB"/>
              <a:t>, and you’ll get a reminder on the first of the month. </a:t>
            </a:r>
            <a:endParaRPr b="1" u="sng"/>
          </a:p>
          <a:p>
            <a:pPr indent="0" lvl="0" marL="0" rtl="0" algn="l">
              <a:lnSpc>
                <a:spcPct val="100000"/>
              </a:lnSpc>
              <a:spcBef>
                <a:spcPts val="0"/>
              </a:spcBef>
              <a:spcAft>
                <a:spcPts val="0"/>
              </a:spcAft>
              <a:buSzPts val="1400"/>
              <a:buNone/>
            </a:pPr>
            <a:r>
              <a:t/>
            </a:r>
            <a:endParaRPr/>
          </a:p>
        </p:txBody>
      </p:sp>
      <p:sp>
        <p:nvSpPr>
          <p:cNvPr id="146" name="Google Shape;146;g33bec7b563e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23: Text reminder service</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One of the most common reasons for people not checking monthly is that they forget, so CoppaFeel! have some fun ways to remind you:</a:t>
            </a:r>
            <a:endParaRPr/>
          </a:p>
          <a:p>
            <a:pPr indent="0" lvl="0" marL="0" rtl="0" algn="l">
              <a:lnSpc>
                <a:spcPct val="100000"/>
              </a:lnSpc>
              <a:spcBef>
                <a:spcPts val="0"/>
              </a:spcBef>
              <a:spcAft>
                <a:spcPts val="0"/>
              </a:spcAft>
              <a:buClr>
                <a:schemeClr val="dk1"/>
              </a:buClr>
              <a:buSzPts val="1400"/>
              <a:buFont typeface="Arial"/>
              <a:buNone/>
            </a:pPr>
            <a:r>
              <a:t/>
            </a:r>
            <a:endParaRPr/>
          </a:p>
          <a:p>
            <a:pPr indent="-171450" lvl="0" marL="171450" rtl="0" algn="l">
              <a:lnSpc>
                <a:spcPct val="100000"/>
              </a:lnSpc>
              <a:spcBef>
                <a:spcPts val="0"/>
              </a:spcBef>
              <a:spcAft>
                <a:spcPts val="0"/>
              </a:spcAft>
              <a:buClr>
                <a:schemeClr val="dk1"/>
              </a:buClr>
              <a:buSzPts val="1200"/>
              <a:buChar char="•"/>
            </a:pPr>
            <a:r>
              <a:rPr lang="en-GB"/>
              <a:t>They can send you a text reminder for </a:t>
            </a:r>
            <a:r>
              <a:rPr b="1" lang="en-GB"/>
              <a:t>free</a:t>
            </a:r>
            <a:r>
              <a:rPr lang="en-GB"/>
              <a:t> every month to get you checking. Text </a:t>
            </a:r>
            <a:r>
              <a:rPr b="1" lang="en-GB"/>
              <a:t>NORMAL</a:t>
            </a:r>
            <a:r>
              <a:rPr lang="en-GB"/>
              <a:t> to </a:t>
            </a:r>
            <a:r>
              <a:rPr b="1" lang="en-GB"/>
              <a:t>82228</a:t>
            </a:r>
            <a:r>
              <a:rPr lang="en-GB"/>
              <a:t> to sign up and get a text from once a month. They are usually a little bit silly and include a joke or poem. </a:t>
            </a:r>
            <a:endParaRPr/>
          </a:p>
          <a:p>
            <a:pPr indent="-171450" lvl="0" marL="171450" rtl="0" algn="l">
              <a:lnSpc>
                <a:spcPct val="100000"/>
              </a:lnSpc>
              <a:spcBef>
                <a:spcPts val="0"/>
              </a:spcBef>
              <a:spcAft>
                <a:spcPts val="0"/>
              </a:spcAft>
              <a:buClr>
                <a:schemeClr val="dk1"/>
              </a:buClr>
              <a:buSzPts val="1200"/>
              <a:buChar char="•"/>
            </a:pPr>
            <a:r>
              <a:rPr lang="en-GB"/>
              <a:t>One of the most common places people check is in the shower, so they also have shower stickers to remind you to have a good look and feel when you lather up.</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Don’t forget, you can grab one from me on your way out. </a:t>
            </a:r>
            <a:endParaRPr b="1" u="sng"/>
          </a:p>
          <a:p>
            <a:pPr indent="0" lvl="0" marL="0" rtl="0" algn="l">
              <a:lnSpc>
                <a:spcPct val="100000"/>
              </a:lnSpc>
              <a:spcBef>
                <a:spcPts val="0"/>
              </a:spcBef>
              <a:spcAft>
                <a:spcPts val="0"/>
              </a:spcAft>
              <a:buSzPts val="1400"/>
              <a:buNone/>
            </a:pPr>
            <a:r>
              <a:t/>
            </a:r>
            <a:endParaRPr/>
          </a:p>
        </p:txBody>
      </p:sp>
      <p:sp>
        <p:nvSpPr>
          <p:cNvPr id="152" name="Google Shape;15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3bec7b563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33bec7b563e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u="sng"/>
              <a:t>Slide 24: The Self-Checkout</a:t>
            </a:r>
            <a:endParaRPr b="1" u="sng"/>
          </a:p>
          <a:p>
            <a:pPr indent="0" lvl="0" marL="0" rtl="0" algn="l">
              <a:lnSpc>
                <a:spcPct val="115000"/>
              </a:lnSpc>
              <a:spcBef>
                <a:spcPts val="0"/>
              </a:spcBef>
              <a:spcAft>
                <a:spcPts val="0"/>
              </a:spcAft>
              <a:buClr>
                <a:schemeClr val="dk1"/>
              </a:buClr>
              <a:buSzPts val="1100"/>
              <a:buFont typeface="Arial"/>
              <a:buNone/>
            </a:pPr>
            <a:r>
              <a:t/>
            </a:r>
            <a:endParaRPr b="1" u="sng"/>
          </a:p>
          <a:p>
            <a:pPr indent="0" lvl="0" marL="0" rtl="0" algn="l">
              <a:lnSpc>
                <a:spcPct val="115000"/>
              </a:lnSpc>
              <a:spcBef>
                <a:spcPts val="0"/>
              </a:spcBef>
              <a:spcAft>
                <a:spcPts val="0"/>
              </a:spcAft>
              <a:buClr>
                <a:schemeClr val="dk1"/>
              </a:buClr>
              <a:buSzPts val="1100"/>
              <a:buFont typeface="Arial"/>
              <a:buNone/>
            </a:pPr>
            <a:r>
              <a:rPr lang="en-GB"/>
              <a:t>CoppaFeel! also have a simple interactive tool which guides you through the process of checking, with handy tips and tricks along the way, animations, as well as the option to choose your preferred term for your chest.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Head to </a:t>
            </a:r>
            <a:r>
              <a:rPr lang="en-GB" u="sng"/>
              <a:t>coppafeel.org</a:t>
            </a:r>
            <a:r>
              <a:rPr lang="en-GB"/>
              <a:t> to try it out for yourself.</a:t>
            </a:r>
            <a:endParaRPr/>
          </a:p>
          <a:p>
            <a:pPr indent="0" lvl="0" marL="0" rtl="0" algn="l">
              <a:lnSpc>
                <a:spcPct val="115000"/>
              </a:lnSpc>
              <a:spcBef>
                <a:spcPts val="0"/>
              </a:spcBef>
              <a:spcAft>
                <a:spcPts val="0"/>
              </a:spcAft>
              <a:buClr>
                <a:schemeClr val="dk1"/>
              </a:buClr>
              <a:buSzPts val="1100"/>
              <a:buFont typeface="Arial"/>
              <a:buNone/>
            </a:pPr>
            <a:r>
              <a:t/>
            </a:r>
            <a:endParaRPr b="1" u="sng"/>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3bec7b563e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33bec7b563e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u="sng"/>
              <a:t>Slide 25: Activity (optional - 10 mins)</a:t>
            </a:r>
            <a:endParaRPr b="1" u="sng"/>
          </a:p>
          <a:p>
            <a:pPr indent="0" lvl="0" marL="0" rtl="0" algn="l">
              <a:lnSpc>
                <a:spcPct val="100000"/>
              </a:lnSpc>
              <a:spcBef>
                <a:spcPts val="0"/>
              </a:spcBef>
              <a:spcAft>
                <a:spcPts val="0"/>
              </a:spcAft>
              <a:buSzPts val="1400"/>
              <a:buNone/>
            </a:pPr>
            <a:r>
              <a:t/>
            </a:r>
            <a:endParaRPr b="1" u="sng"/>
          </a:p>
          <a:p>
            <a:pPr indent="0" lvl="0" marL="0" rtl="0" algn="l">
              <a:lnSpc>
                <a:spcPct val="100000"/>
              </a:lnSpc>
              <a:spcBef>
                <a:spcPts val="0"/>
              </a:spcBef>
              <a:spcAft>
                <a:spcPts val="0"/>
              </a:spcAft>
              <a:buSzPts val="1400"/>
              <a:buNone/>
            </a:pPr>
            <a:r>
              <a:rPr lang="en-GB"/>
              <a:t>Before we end the lesson today we’re going to do an activity to test what you have learnt.</a:t>
            </a:r>
            <a:endParaRPr/>
          </a:p>
          <a:p>
            <a:pPr indent="0" lvl="0" marL="0" rtl="0" algn="l">
              <a:lnSpc>
                <a:spcPct val="100000"/>
              </a:lnSpc>
              <a:spcBef>
                <a:spcPts val="0"/>
              </a:spcBef>
              <a:spcAft>
                <a:spcPts val="0"/>
              </a:spcAft>
              <a:buSzPts val="1400"/>
              <a:buNone/>
            </a:pPr>
            <a:r>
              <a:t/>
            </a:r>
            <a:endParaRPr b="1" u="sng"/>
          </a:p>
          <a:p>
            <a:pPr indent="0" lvl="0" marL="0" rtl="0" algn="l">
              <a:lnSpc>
                <a:spcPct val="100000"/>
              </a:lnSpc>
              <a:spcBef>
                <a:spcPts val="0"/>
              </a:spcBef>
              <a:spcAft>
                <a:spcPts val="0"/>
              </a:spcAft>
              <a:buSzPts val="1400"/>
              <a:buNone/>
            </a:pPr>
            <a:r>
              <a:rPr b="1" lang="en-GB">
                <a:highlight>
                  <a:srgbClr val="FFFF00"/>
                </a:highlight>
              </a:rPr>
              <a:t>This is a good opportunity to test your classrooms knowledge on what they’ve just learnt, using 1 or 2 of our activities. </a:t>
            </a:r>
            <a:endParaRPr b="1">
              <a:highlight>
                <a:srgbClr val="FFFF00"/>
              </a:highlight>
            </a:endParaRPr>
          </a:p>
          <a:p>
            <a:pPr indent="0" lvl="0" marL="0" rtl="0" algn="l">
              <a:lnSpc>
                <a:spcPct val="100000"/>
              </a:lnSpc>
              <a:spcBef>
                <a:spcPts val="0"/>
              </a:spcBef>
              <a:spcAft>
                <a:spcPts val="0"/>
              </a:spcAft>
              <a:buSzPts val="1400"/>
              <a:buNone/>
            </a:pPr>
            <a:r>
              <a:t/>
            </a:r>
            <a:endParaRPr b="1">
              <a:highlight>
                <a:srgbClr val="FFFF00"/>
              </a:highlight>
            </a:endParaRPr>
          </a:p>
          <a:p>
            <a:pPr indent="0" lvl="0" marL="0" rtl="0" algn="l">
              <a:lnSpc>
                <a:spcPct val="100000"/>
              </a:lnSpc>
              <a:spcBef>
                <a:spcPts val="0"/>
              </a:spcBef>
              <a:spcAft>
                <a:spcPts val="0"/>
              </a:spcAft>
              <a:buSzPts val="1400"/>
              <a:buNone/>
            </a:pPr>
            <a:r>
              <a:rPr b="1" lang="en-GB">
                <a:highlight>
                  <a:srgbClr val="FFFF00"/>
                </a:highlight>
              </a:rPr>
              <a:t>You can choose from:</a:t>
            </a:r>
            <a:endParaRPr b="1">
              <a:highlight>
                <a:srgbClr val="FFFF00"/>
              </a:highlight>
            </a:endParaRPr>
          </a:p>
          <a:p>
            <a:pPr indent="-317500" lvl="0" marL="457200" rtl="0" algn="l">
              <a:lnSpc>
                <a:spcPct val="100000"/>
              </a:lnSpc>
              <a:spcBef>
                <a:spcPts val="0"/>
              </a:spcBef>
              <a:spcAft>
                <a:spcPts val="0"/>
              </a:spcAft>
              <a:buSzPts val="1400"/>
              <a:buChar char="-"/>
            </a:pPr>
            <a:r>
              <a:rPr b="1" lang="en-GB">
                <a:highlight>
                  <a:srgbClr val="FFFF00"/>
                </a:highlight>
              </a:rPr>
              <a:t>Our ‘Check What You Know’ Quiz</a:t>
            </a:r>
            <a:endParaRPr b="1">
              <a:highlight>
                <a:srgbClr val="FFFF00"/>
              </a:highlight>
            </a:endParaRPr>
          </a:p>
          <a:p>
            <a:pPr indent="-317500" lvl="0" marL="457200" rtl="0" algn="l">
              <a:lnSpc>
                <a:spcPct val="100000"/>
              </a:lnSpc>
              <a:spcBef>
                <a:spcPts val="0"/>
              </a:spcBef>
              <a:spcAft>
                <a:spcPts val="0"/>
              </a:spcAft>
              <a:buSzPts val="1400"/>
              <a:buChar char="-"/>
            </a:pPr>
            <a:r>
              <a:rPr b="1" lang="en-GB">
                <a:highlight>
                  <a:srgbClr val="FFFF00"/>
                </a:highlight>
              </a:rPr>
              <a:t>Or have them cross check their chest checking knowledge with our crossword activity </a:t>
            </a:r>
            <a:endParaRPr b="1">
              <a:highlight>
                <a:srgbClr val="FFFF00"/>
              </a:highlight>
            </a:endParaRPr>
          </a:p>
          <a:p>
            <a:pPr indent="0" lvl="0" marL="0" rtl="0" algn="l">
              <a:lnSpc>
                <a:spcPct val="100000"/>
              </a:lnSpc>
              <a:spcBef>
                <a:spcPts val="0"/>
              </a:spcBef>
              <a:spcAft>
                <a:spcPts val="0"/>
              </a:spcAft>
              <a:buSzPts val="1400"/>
              <a:buNone/>
            </a:pPr>
            <a:r>
              <a:t/>
            </a:r>
            <a:endParaRPr b="1">
              <a:highlight>
                <a:srgbClr val="FFFF00"/>
              </a:highlight>
            </a:endParaRPr>
          </a:p>
          <a:p>
            <a:pPr indent="0" lvl="0" marL="0" rtl="0" algn="l">
              <a:lnSpc>
                <a:spcPct val="100000"/>
              </a:lnSpc>
              <a:spcBef>
                <a:spcPts val="0"/>
              </a:spcBef>
              <a:spcAft>
                <a:spcPts val="0"/>
              </a:spcAft>
              <a:buSzPts val="1400"/>
              <a:buNone/>
            </a:pPr>
            <a:r>
              <a:rPr b="1" lang="en-GB">
                <a:highlight>
                  <a:srgbClr val="FFFF00"/>
                </a:highlight>
              </a:rPr>
              <a:t>Give them 10 minutes to complete the activity. Then using the answer sheet (you can download this via our website, along with the activities themselves) test their knowledge.</a:t>
            </a:r>
            <a:endParaRPr b="1">
              <a:highlight>
                <a:srgbClr val="FFFF00"/>
              </a:highlight>
            </a:endParaRPr>
          </a:p>
          <a:p>
            <a:pPr indent="0" lvl="0" marL="0" rtl="0" algn="l">
              <a:lnSpc>
                <a:spcPct val="100000"/>
              </a:lnSpc>
              <a:spcBef>
                <a:spcPts val="0"/>
              </a:spcBef>
              <a:spcAft>
                <a:spcPts val="0"/>
              </a:spcAft>
              <a:buSzPts val="1400"/>
              <a:buNone/>
            </a:pPr>
            <a:r>
              <a:t/>
            </a:r>
            <a:endParaRPr b="1">
              <a:highlight>
                <a:srgbClr val="FFFF00"/>
              </a:highlight>
            </a:endParaRPr>
          </a:p>
          <a:p>
            <a:pPr indent="0" lvl="0" marL="0" rtl="0" algn="l">
              <a:lnSpc>
                <a:spcPct val="100000"/>
              </a:lnSpc>
              <a:spcBef>
                <a:spcPts val="0"/>
              </a:spcBef>
              <a:spcAft>
                <a:spcPts val="0"/>
              </a:spcAft>
              <a:buSzPts val="1400"/>
              <a:buNone/>
            </a:pPr>
            <a:r>
              <a:rPr b="1" lang="en-GB">
                <a:highlight>
                  <a:srgbClr val="FFFF00"/>
                </a:highlight>
              </a:rPr>
              <a:t>You might want to incentivise it, so anyone who answers most of the questions correctly gets a CoppaFeel! Sticker, or another awareness material. </a:t>
            </a:r>
            <a:endParaRPr b="1">
              <a:highlight>
                <a:srgbClr val="FFFF00"/>
              </a:highlight>
            </a:endParaRPr>
          </a:p>
        </p:txBody>
      </p:sp>
      <p:sp>
        <p:nvSpPr>
          <p:cNvPr id="163" name="Google Shape;163;g33bec7b563e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26: End </a:t>
            </a:r>
            <a:endParaRPr b="1" u="sng"/>
          </a:p>
          <a:p>
            <a:pPr indent="0" lvl="0" marL="0" rtl="0" algn="l">
              <a:lnSpc>
                <a:spcPct val="100000"/>
              </a:lnSpc>
              <a:spcBef>
                <a:spcPts val="0"/>
              </a:spcBef>
              <a:spcAft>
                <a:spcPts val="0"/>
              </a:spcAft>
              <a:buClr>
                <a:schemeClr val="dk1"/>
              </a:buClr>
              <a:buSzPts val="1200"/>
              <a:buFont typeface="Arial"/>
              <a:buNone/>
            </a:pPr>
            <a:r>
              <a:t/>
            </a:r>
            <a:endParaRPr b="1" u="sng"/>
          </a:p>
          <a:p>
            <a:pPr indent="0" lvl="0" marL="0" rtl="0" algn="l">
              <a:lnSpc>
                <a:spcPct val="100000"/>
              </a:lnSpc>
              <a:spcBef>
                <a:spcPts val="0"/>
              </a:spcBef>
              <a:spcAft>
                <a:spcPts val="0"/>
              </a:spcAft>
              <a:buClr>
                <a:schemeClr val="dk1"/>
              </a:buClr>
              <a:buSzPts val="1400"/>
              <a:buFont typeface="Arial"/>
              <a:buNone/>
            </a:pPr>
            <a:r>
              <a:rPr lang="en-GB"/>
              <a:t>I hope you’re all feeling more educated and empowered after this lesson to go away and making chest checking a part of your monthly routine.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If you’re ever worried about an unusual change in your chest, book an appointment with a GP.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GB"/>
              <a:t>If you would like more information after this lesson, head to CoppaFeel!’s website (coppafeel.org) which has loads of useful guidance and information. You can also come and grab some handy checking resources from me. </a:t>
            </a:r>
            <a:endParaRPr b="1" u="sng"/>
          </a:p>
          <a:p>
            <a:pPr indent="0" lvl="0" marL="0" rtl="0" algn="l">
              <a:lnSpc>
                <a:spcPct val="100000"/>
              </a:lnSpc>
              <a:spcBef>
                <a:spcPts val="0"/>
              </a:spcBef>
              <a:spcAft>
                <a:spcPts val="0"/>
              </a:spcAft>
              <a:buSzPts val="1400"/>
              <a:buNone/>
            </a:pPr>
            <a:r>
              <a:t/>
            </a:r>
            <a:endParaRPr/>
          </a:p>
        </p:txBody>
      </p:sp>
      <p:sp>
        <p:nvSpPr>
          <p:cNvPr id="169" name="Google Shape;16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3bec7b563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33bec7b563e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GB" u="sng"/>
              <a:t>Slide 27: Follow CoppaFeel! on social media</a:t>
            </a:r>
            <a:endParaRPr b="1" u="sng"/>
          </a:p>
          <a:p>
            <a:pPr indent="0" lvl="0" marL="0" rtl="0" algn="l">
              <a:lnSpc>
                <a:spcPct val="115000"/>
              </a:lnSpc>
              <a:spcBef>
                <a:spcPts val="0"/>
              </a:spcBef>
              <a:spcAft>
                <a:spcPts val="0"/>
              </a:spcAft>
              <a:buClr>
                <a:schemeClr val="dk1"/>
              </a:buClr>
              <a:buSzPts val="1100"/>
              <a:buFont typeface="Arial"/>
              <a:buNone/>
            </a:pPr>
            <a:r>
              <a:t/>
            </a:r>
            <a:endParaRPr b="1" u="sng"/>
          </a:p>
          <a:p>
            <a:pPr indent="0" lvl="0" marL="0" rtl="0" algn="l">
              <a:lnSpc>
                <a:spcPct val="115000"/>
              </a:lnSpc>
              <a:spcBef>
                <a:spcPts val="0"/>
              </a:spcBef>
              <a:spcAft>
                <a:spcPts val="0"/>
              </a:spcAft>
              <a:buClr>
                <a:schemeClr val="dk1"/>
              </a:buClr>
              <a:buSzPts val="1100"/>
              <a:buFont typeface="Arial"/>
              <a:buNone/>
            </a:pPr>
            <a:r>
              <a:rPr lang="en-GB"/>
              <a:t>I’ll keep this up for anyone who’d like to follow CoppaFeel! on socials. </a:t>
            </a:r>
            <a:endParaRPr/>
          </a:p>
          <a:p>
            <a:pPr indent="0" lvl="0" marL="0" rtl="0" algn="l">
              <a:lnSpc>
                <a:spcPct val="115000"/>
              </a:lnSpc>
              <a:spcBef>
                <a:spcPts val="0"/>
              </a:spcBef>
              <a:spcAft>
                <a:spcPts val="0"/>
              </a:spcAft>
              <a:buClr>
                <a:schemeClr val="dk1"/>
              </a:buClr>
              <a:buSzPts val="1100"/>
              <a:buFont typeface="Arial"/>
              <a:buNone/>
            </a:pPr>
            <a:r>
              <a:t/>
            </a:r>
            <a:endParaRPr>
              <a:highlight>
                <a:srgbClr val="FFFF00"/>
              </a:highlight>
            </a:endParaRPr>
          </a:p>
          <a:p>
            <a:pPr indent="0" lvl="0" marL="0" rtl="0" algn="l">
              <a:lnSpc>
                <a:spcPct val="115000"/>
              </a:lnSpc>
              <a:spcBef>
                <a:spcPts val="0"/>
              </a:spcBef>
              <a:spcAft>
                <a:spcPts val="0"/>
              </a:spcAft>
              <a:buClr>
                <a:schemeClr val="dk1"/>
              </a:buClr>
              <a:buSzPts val="1100"/>
              <a:buFont typeface="Arial"/>
              <a:buNone/>
            </a:pPr>
            <a:r>
              <a:rPr b="1" i="1" lang="en-GB">
                <a:highlight>
                  <a:srgbClr val="FFFF00"/>
                </a:highlight>
              </a:rPr>
              <a:t>[Woo! THANK YOU for helping us educate more people about the importance of chest checking and potentially, saving lives! You’ve just done something BRILLIANT so we recommend treating yourself and take a moment to recognise your contribution to our life-saving mission.]</a:t>
            </a:r>
            <a:endParaRPr b="1" u="sng"/>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3: Content disclaimer </a:t>
            </a:r>
            <a:endParaRPr u="sng"/>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We know that cancer is a sensitive subject, and some people may find the topics we talk about today upsetting. If that’s the case, please feel free to…</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i="1" lang="en-GB">
                <a:highlight>
                  <a:srgbClr val="FFFF00"/>
                </a:highlight>
              </a:rPr>
              <a:t>[choose the most appropriate option depending on the setting].</a:t>
            </a:r>
            <a:endParaRPr b="1"/>
          </a:p>
          <a:p>
            <a:pPr indent="0" lvl="0" marL="0" rtl="0" algn="l">
              <a:lnSpc>
                <a:spcPct val="100000"/>
              </a:lnSpc>
              <a:spcBef>
                <a:spcPts val="0"/>
              </a:spcBef>
              <a:spcAft>
                <a:spcPts val="0"/>
              </a:spcAft>
              <a:buClr>
                <a:schemeClr val="dk1"/>
              </a:buClr>
              <a:buSzPts val="1400"/>
              <a:buFont typeface="Arial"/>
              <a:buNone/>
            </a:pPr>
            <a:br>
              <a:rPr lang="en-GB"/>
            </a:br>
            <a:r>
              <a:rPr b="1" i="1" lang="en-GB" u="sng">
                <a:highlight>
                  <a:srgbClr val="FFFF00"/>
                </a:highlight>
              </a:rPr>
              <a:t>Schools</a:t>
            </a:r>
            <a:r>
              <a:rPr i="1" lang="en-GB">
                <a:highlight>
                  <a:srgbClr val="FFFF00"/>
                </a:highlight>
              </a:rPr>
              <a:t>:</a:t>
            </a:r>
            <a:r>
              <a:rPr i="1" lang="en-GB"/>
              <a:t> </a:t>
            </a:r>
            <a:r>
              <a:rPr lang="en-GB"/>
              <a:t>step outside and speak to a teacher</a:t>
            </a:r>
            <a:endParaRPr/>
          </a:p>
          <a:p>
            <a:pPr indent="0" lvl="0" marL="0" rtl="0" algn="l">
              <a:lnSpc>
                <a:spcPct val="100000"/>
              </a:lnSpc>
              <a:spcBef>
                <a:spcPts val="0"/>
              </a:spcBef>
              <a:spcAft>
                <a:spcPts val="0"/>
              </a:spcAft>
              <a:buClr>
                <a:schemeClr val="dk1"/>
              </a:buClr>
              <a:buSzPts val="1400"/>
              <a:buFont typeface="Arial"/>
              <a:buNone/>
            </a:pPr>
            <a:r>
              <a:rPr b="1" i="1" lang="en-GB" u="sng">
                <a:highlight>
                  <a:srgbClr val="FFFF00"/>
                </a:highlight>
              </a:rPr>
              <a:t>Youth group</a:t>
            </a:r>
            <a:r>
              <a:rPr i="1" lang="en-GB">
                <a:highlight>
                  <a:srgbClr val="FFFF00"/>
                </a:highlight>
              </a:rPr>
              <a:t>:</a:t>
            </a:r>
            <a:r>
              <a:rPr i="1" lang="en-GB"/>
              <a:t> </a:t>
            </a:r>
            <a:r>
              <a:rPr lang="en-GB"/>
              <a:t>step outside and speak to a trusted adult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1" lang="en-GB">
                <a:highlight>
                  <a:srgbClr val="FFFF00"/>
                </a:highlight>
              </a:rPr>
              <a:t>A note on terms: </a:t>
            </a:r>
            <a:r>
              <a:rPr lang="en-GB"/>
              <a:t>Throughout the presentation we’ll use the term </a:t>
            </a:r>
            <a:r>
              <a:rPr b="1" lang="en-GB">
                <a:highlight>
                  <a:srgbClr val="FFFF00"/>
                </a:highlight>
              </a:rPr>
              <a:t>[choose one: boobs, breast, pecs, chest] </a:t>
            </a:r>
            <a:r>
              <a:rPr lang="en-GB"/>
              <a:t>but it’s important to say that breast cancer can happen to people of all genders. You might use a different term and that’s ok! Whatever term you use, we’re referring to the area from your rib cage, all the way up to your collarbone and under your armpits, including your nipples. </a:t>
            </a:r>
            <a:endParaRPr b="1" u="sng"/>
          </a:p>
        </p:txBody>
      </p:sp>
      <p:sp>
        <p:nvSpPr>
          <p:cNvPr id="28" name="Google Shape;2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4: What is breast cancer?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100"/>
              <a:buFont typeface="Arial"/>
              <a:buNone/>
            </a:pPr>
            <a:r>
              <a:rPr lang="en-GB"/>
              <a:t>So, what </a:t>
            </a:r>
            <a:r>
              <a:rPr lang="en-GB" u="sng"/>
              <a:t>IS</a:t>
            </a:r>
            <a:r>
              <a:rPr lang="en-GB"/>
              <a:t> breast cancer?</a:t>
            </a:r>
            <a:endParaRPr/>
          </a:p>
          <a:p>
            <a:pPr indent="0" lvl="0" marL="0" rtl="0" algn="l">
              <a:spcBef>
                <a:spcPts val="0"/>
              </a:spcBef>
              <a:spcAft>
                <a:spcPts val="0"/>
              </a:spcAft>
              <a:buClr>
                <a:schemeClr val="dk1"/>
              </a:buClr>
              <a:buSzPts val="1100"/>
              <a:buFont typeface="Arial"/>
              <a:buNone/>
            </a:pPr>
            <a:r>
              <a:t/>
            </a:r>
            <a:endParaRPr/>
          </a:p>
          <a:p>
            <a:pPr indent="-317500" lvl="0" marL="457200" rtl="0" algn="l">
              <a:spcBef>
                <a:spcPts val="0"/>
              </a:spcBef>
              <a:spcAft>
                <a:spcPts val="0"/>
              </a:spcAft>
              <a:buClr>
                <a:schemeClr val="dk1"/>
              </a:buClr>
              <a:buSzPts val="1400"/>
              <a:buChar char="●"/>
            </a:pPr>
            <a:r>
              <a:rPr lang="en-GB"/>
              <a:t>Cancer is a condition that causes cells in the body to grow out of control. </a:t>
            </a:r>
            <a:endParaRPr/>
          </a:p>
          <a:p>
            <a:pPr indent="-317500" lvl="0" marL="457200" rtl="0" algn="l">
              <a:spcBef>
                <a:spcPts val="0"/>
              </a:spcBef>
              <a:spcAft>
                <a:spcPts val="0"/>
              </a:spcAft>
              <a:buClr>
                <a:schemeClr val="dk1"/>
              </a:buClr>
              <a:buSzPts val="1400"/>
              <a:buChar char="●"/>
            </a:pPr>
            <a:r>
              <a:rPr lang="en-GB"/>
              <a:t>These cells build up to form growths, called tumours. </a:t>
            </a:r>
            <a:endParaRPr/>
          </a:p>
          <a:p>
            <a:pPr indent="-317500" lvl="0" marL="457200" rtl="0" algn="l">
              <a:spcBef>
                <a:spcPts val="0"/>
              </a:spcBef>
              <a:spcAft>
                <a:spcPts val="0"/>
              </a:spcAft>
              <a:buClr>
                <a:schemeClr val="dk1"/>
              </a:buClr>
              <a:buSzPts val="1400"/>
              <a:buChar char="●"/>
            </a:pPr>
            <a:r>
              <a:rPr lang="en-GB"/>
              <a:t>Cancerous (malignant) tumours in breast tissue are called breast cancer.</a:t>
            </a:r>
            <a:endParaRPr/>
          </a:p>
          <a:p>
            <a:pPr indent="-317500" lvl="0" marL="457200" rtl="0" algn="l">
              <a:spcBef>
                <a:spcPts val="0"/>
              </a:spcBef>
              <a:spcAft>
                <a:spcPts val="0"/>
              </a:spcAft>
              <a:buClr>
                <a:schemeClr val="dk1"/>
              </a:buClr>
              <a:buSzPts val="1400"/>
              <a:buChar char="●"/>
            </a:pPr>
            <a:r>
              <a:rPr lang="en-GB"/>
              <a:t>Tumour can be benign or cancerous (malignant). Benign means it is not cancer. </a:t>
            </a:r>
            <a:endParaRPr/>
          </a:p>
          <a:p>
            <a:pPr indent="-317500" lvl="0" marL="457200" rtl="0" algn="l">
              <a:spcBef>
                <a:spcPts val="0"/>
              </a:spcBef>
              <a:spcAft>
                <a:spcPts val="0"/>
              </a:spcAft>
              <a:buClr>
                <a:schemeClr val="dk1"/>
              </a:buClr>
              <a:buSzPts val="1400"/>
              <a:buChar char="●"/>
            </a:pPr>
            <a:r>
              <a:rPr lang="en-GB"/>
              <a:t>Remember that your breast tissue involves the front part of your body – your chest.</a:t>
            </a:r>
            <a:endParaRPr/>
          </a:p>
        </p:txBody>
      </p:sp>
      <p:sp>
        <p:nvSpPr>
          <p:cNvPr id="34" name="Google Shape;3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5: Breast cancer statistics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In the UK…</a:t>
            </a:r>
            <a:endParaRPr/>
          </a:p>
          <a:p>
            <a:pPr indent="-171450" lvl="0" marL="171450" rtl="0" algn="l">
              <a:lnSpc>
                <a:spcPct val="100000"/>
              </a:lnSpc>
              <a:spcBef>
                <a:spcPts val="0"/>
              </a:spcBef>
              <a:spcAft>
                <a:spcPts val="0"/>
              </a:spcAft>
              <a:buClr>
                <a:schemeClr val="dk1"/>
              </a:buClr>
              <a:buSzPts val="1200"/>
              <a:buChar char="•"/>
            </a:pPr>
            <a:r>
              <a:rPr lang="en-GB"/>
              <a:t>1 in 7 women will have breast cancer in their lifetime. </a:t>
            </a:r>
            <a:endParaRPr/>
          </a:p>
          <a:p>
            <a:pPr indent="-171450" lvl="0" marL="171450" rtl="0" algn="l">
              <a:lnSpc>
                <a:spcPct val="100000"/>
              </a:lnSpc>
              <a:spcBef>
                <a:spcPts val="0"/>
              </a:spcBef>
              <a:spcAft>
                <a:spcPts val="0"/>
              </a:spcAft>
              <a:buClr>
                <a:schemeClr val="dk1"/>
              </a:buClr>
              <a:buSzPts val="1200"/>
              <a:buChar char="•"/>
            </a:pPr>
            <a:r>
              <a:rPr lang="en-GB"/>
              <a:t>This means just over 55,000 women are diagnosed every year.</a:t>
            </a:r>
            <a:endParaRPr b="1" u="sng"/>
          </a:p>
        </p:txBody>
      </p:sp>
      <p:sp>
        <p:nvSpPr>
          <p:cNvPr id="40" name="Google Shape;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362d47e1b8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g362d47e1b88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a:t>Slide 6: </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Statistics can be hard to visualise. But this statistic means that in a classroom of 30 women, roughly 4 will have breast cancer in their lifetime. </a:t>
            </a:r>
            <a:endParaRPr/>
          </a:p>
        </p:txBody>
      </p:sp>
      <p:sp>
        <p:nvSpPr>
          <p:cNvPr id="46" name="Google Shape;46;g362d47e1b88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7: Breast cancer can affect people of all genders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Breast cancer can affect people of </a:t>
            </a:r>
            <a:r>
              <a:rPr lang="en-GB" u="sng"/>
              <a:t>ALL</a:t>
            </a:r>
            <a:r>
              <a:rPr lang="en-GB"/>
              <a:t> genders, and whilst more common in women, nearly 400 men are diagnosed every year in the UK.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Research on breast cancer in transgender people is limited. What we do know is that everyone has breast tissue so whatever your gender, we want you to be checking your chest! </a:t>
            </a:r>
            <a:endParaRPr b="1" u="sng">
              <a:solidFill>
                <a:srgbClr val="000000"/>
              </a:solidFill>
            </a:endParaRPr>
          </a:p>
          <a:p>
            <a:pPr indent="0" lvl="0" marL="0" rtl="0" algn="l">
              <a:lnSpc>
                <a:spcPct val="100000"/>
              </a:lnSpc>
              <a:spcBef>
                <a:spcPts val="0"/>
              </a:spcBef>
              <a:spcAft>
                <a:spcPts val="0"/>
              </a:spcAft>
              <a:buSzPts val="1400"/>
              <a:buNone/>
            </a:pPr>
            <a:r>
              <a:t/>
            </a:r>
            <a:endParaRPr/>
          </a:p>
        </p:txBody>
      </p:sp>
      <p:sp>
        <p:nvSpPr>
          <p:cNvPr id="52" name="Google Shape;5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8: Breast cancer in young people</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You might be sitting here thinking, well what does this all have to do with me? I'm young!</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Although breast cancer is rarer in younger people, it still happens.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In fact, it’s the most common cancer for females aged 15 to 44 and around 2,500 people under the age of 40 are diagnosed every year in the UK.</a:t>
            </a:r>
            <a:endParaRPr b="1" u="sng">
              <a:solidFill>
                <a:srgbClr val="000000"/>
              </a:solidFill>
            </a:endParaRPr>
          </a:p>
        </p:txBody>
      </p:sp>
      <p:sp>
        <p:nvSpPr>
          <p:cNvPr id="58" name="Google Shape;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b="1" lang="en-GB" u="sng"/>
              <a:t>Slide 9: Family history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GB"/>
              <a:t>“No one in my family has breast cancer, so I won’t get it…right?” is something we often hear so I’m going to explain how your family history impacts your risk of cancer.</a:t>
            </a:r>
            <a:endParaRPr/>
          </a:p>
          <a:p>
            <a:pPr indent="0" lvl="0" marL="0" rtl="0" algn="l">
              <a:lnSpc>
                <a:spcPct val="100000"/>
              </a:lnSpc>
              <a:spcBef>
                <a:spcPts val="0"/>
              </a:spcBef>
              <a:spcAft>
                <a:spcPts val="0"/>
              </a:spcAft>
              <a:buClr>
                <a:schemeClr val="dk1"/>
              </a:buClr>
              <a:buSzPts val="1400"/>
              <a:buFont typeface="Arial"/>
              <a:buNone/>
            </a:pPr>
            <a:r>
              <a:t/>
            </a:r>
            <a:endParaRPr/>
          </a:p>
          <a:p>
            <a:pPr indent="-317500" lvl="0" marL="457200" rtl="0" algn="l">
              <a:lnSpc>
                <a:spcPct val="100000"/>
              </a:lnSpc>
              <a:spcBef>
                <a:spcPts val="0"/>
              </a:spcBef>
              <a:spcAft>
                <a:spcPts val="0"/>
              </a:spcAft>
              <a:buClr>
                <a:schemeClr val="dk1"/>
              </a:buClr>
              <a:buSzPts val="1400"/>
              <a:buChar char="●"/>
            </a:pPr>
            <a:r>
              <a:rPr lang="en-GB"/>
              <a:t>We all have genes which are ‘inherited’, this means they’re passed down from our parents. Genes give instructions for how our body works and we all have genes that protect us from cancer.</a:t>
            </a:r>
            <a:endParaRPr/>
          </a:p>
          <a:p>
            <a:pPr indent="-317500" lvl="0" marL="457200" rtl="0" algn="l">
              <a:lnSpc>
                <a:spcPct val="100000"/>
              </a:lnSpc>
              <a:spcBef>
                <a:spcPts val="0"/>
              </a:spcBef>
              <a:spcAft>
                <a:spcPts val="0"/>
              </a:spcAft>
              <a:buClr>
                <a:schemeClr val="dk1"/>
              </a:buClr>
              <a:buSzPts val="1400"/>
              <a:buChar char="●"/>
            </a:pPr>
            <a:r>
              <a:rPr lang="en-GB"/>
              <a:t>Some people inherit a </a:t>
            </a:r>
            <a:r>
              <a:rPr b="1" lang="en-GB"/>
              <a:t>changed gene</a:t>
            </a:r>
            <a:r>
              <a:rPr lang="en-GB"/>
              <a:t> which means it can’t fix damaged cells in the body. If too many damaged cells build up, they can form a tumour. Sometimes, this tumour is dangerous and can turn into cancer.</a:t>
            </a:r>
            <a:endParaRPr/>
          </a:p>
          <a:p>
            <a:pPr indent="-317500" lvl="0" marL="457200" rtl="0" algn="l">
              <a:lnSpc>
                <a:spcPct val="100000"/>
              </a:lnSpc>
              <a:spcBef>
                <a:spcPts val="0"/>
              </a:spcBef>
              <a:spcAft>
                <a:spcPts val="0"/>
              </a:spcAft>
              <a:buClr>
                <a:schemeClr val="dk1"/>
              </a:buClr>
              <a:buSzPts val="1400"/>
              <a:buChar char="●"/>
            </a:pPr>
            <a:r>
              <a:rPr lang="en-GB"/>
              <a:t>Having a changed gene doesn’t mean you have breast cancer, but it does mean your </a:t>
            </a:r>
            <a:r>
              <a:rPr b="1" lang="en-GB"/>
              <a:t>risk</a:t>
            </a:r>
            <a:r>
              <a:rPr lang="en-GB"/>
              <a:t> of getting breast cancer is much higher, and between 50 – 90% higher than someone without a changed gene. </a:t>
            </a:r>
            <a:endParaRPr/>
          </a:p>
          <a:p>
            <a:pPr indent="0" lvl="0" marL="0" rtl="0" algn="l">
              <a:lnSpc>
                <a:spcPct val="100000"/>
              </a:lnSpc>
              <a:spcBef>
                <a:spcPts val="0"/>
              </a:spcBef>
              <a:spcAft>
                <a:spcPts val="0"/>
              </a:spcAft>
              <a:buSzPts val="1400"/>
              <a:buNone/>
            </a:pPr>
            <a:r>
              <a:t/>
            </a:r>
            <a:endParaRPr b="1" u="sng">
              <a:solidFill>
                <a:srgbClr val="000000"/>
              </a:solidFill>
            </a:endParaRPr>
          </a:p>
          <a:p>
            <a:pPr indent="0" lvl="0" marL="0" rtl="0" algn="l">
              <a:lnSpc>
                <a:spcPct val="100000"/>
              </a:lnSpc>
              <a:spcBef>
                <a:spcPts val="0"/>
              </a:spcBef>
              <a:spcAft>
                <a:spcPts val="0"/>
              </a:spcAft>
              <a:buSzPts val="1400"/>
              <a:buNone/>
            </a:pPr>
            <a:r>
              <a:t/>
            </a:r>
            <a:endParaRPr/>
          </a:p>
        </p:txBody>
      </p:sp>
      <p:sp>
        <p:nvSpPr>
          <p:cNvPr id="64" name="Google Shape;6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Off White" type="secHead">
  <p:cSld name="SECTION_HEADER">
    <p:bg>
      <p:bgPr>
        <a:solidFill>
          <a:srgbClr val="FFF6F0"/>
        </a:solidFill>
      </p:bgPr>
    </p:bg>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2" name="Shape 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29.jp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youtube.com/watch?v=mv4gT6P5eN0" TargetMode="Externa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hyperlink" Target="http://www.youtube.com/watch?v=3SIMTLjjkvM" TargetMode="External"/><Relationship Id="rId5"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youtube.com/watch?v=wIJQ5Kn0mRM" TargetMode="Externa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comments" Target="../comments/comment1.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 name="Shape 17"/>
        <p:cNvGrpSpPr/>
        <p:nvPr/>
      </p:nvGrpSpPr>
      <p:grpSpPr>
        <a:xfrm>
          <a:off x="0" y="0"/>
          <a:ext cx="0" cy="0"/>
          <a:chOff x="0" y="0"/>
          <a:chExt cx="0" cy="0"/>
        </a:xfrm>
      </p:grpSpPr>
      <p:pic>
        <p:nvPicPr>
          <p:cNvPr id="18" name="Google Shape;18;p1" title="CF25_Teaching Resource_1hr lesson_02.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FFAB"/>
        </a:solidFill>
      </p:bgPr>
    </p:bg>
    <p:spTree>
      <p:nvGrpSpPr>
        <p:cNvPr id="71" name="Shape 71"/>
        <p:cNvGrpSpPr/>
        <p:nvPr/>
      </p:nvGrpSpPr>
      <p:grpSpPr>
        <a:xfrm>
          <a:off x="0" y="0"/>
          <a:ext cx="0" cy="0"/>
          <a:chOff x="0" y="0"/>
          <a:chExt cx="0" cy="0"/>
        </a:xfrm>
      </p:grpSpPr>
      <p:pic>
        <p:nvPicPr>
          <p:cNvPr id="72" name="Google Shape;72;g374a23c5837_0_0" title="CF25_Teaching Resource_1hr lesson_0210.jpg"/>
          <p:cNvPicPr preferRelativeResize="0"/>
          <p:nvPr/>
        </p:nvPicPr>
        <p:blipFill rotWithShape="1">
          <a:blip r:embed="rId3">
            <a:alphaModFix/>
          </a:blip>
          <a:srcRect b="4750" l="2294" r="47937" t="3891"/>
          <a:stretch/>
        </p:blipFill>
        <p:spPr>
          <a:xfrm>
            <a:off x="795350" y="284063"/>
            <a:ext cx="5648748" cy="5832674"/>
          </a:xfrm>
          <a:prstGeom prst="rect">
            <a:avLst/>
          </a:prstGeom>
          <a:noFill/>
          <a:ln>
            <a:noFill/>
          </a:ln>
        </p:spPr>
      </p:pic>
      <p:grpSp>
        <p:nvGrpSpPr>
          <p:cNvPr id="73" name="Google Shape;73;g374a23c5837_0_0"/>
          <p:cNvGrpSpPr/>
          <p:nvPr/>
        </p:nvGrpSpPr>
        <p:grpSpPr>
          <a:xfrm>
            <a:off x="6189150" y="86875"/>
            <a:ext cx="5351424" cy="6560348"/>
            <a:chOff x="6189150" y="86875"/>
            <a:chExt cx="5351424" cy="6560348"/>
          </a:xfrm>
        </p:grpSpPr>
        <p:pic>
          <p:nvPicPr>
            <p:cNvPr id="74" name="Google Shape;74;g374a23c5837_0_0" title="IMG_5453.jpeg"/>
            <p:cNvPicPr preferRelativeResize="0"/>
            <p:nvPr/>
          </p:nvPicPr>
          <p:blipFill rotWithShape="1">
            <a:blip r:embed="rId4">
              <a:alphaModFix/>
            </a:blip>
            <a:srcRect b="31160" l="2651" r="2651" t="9946"/>
            <a:stretch/>
          </p:blipFill>
          <p:spPr>
            <a:xfrm>
              <a:off x="7358500" y="588874"/>
              <a:ext cx="3390499" cy="4252524"/>
            </a:xfrm>
            <a:prstGeom prst="rect">
              <a:avLst/>
            </a:prstGeom>
            <a:noFill/>
            <a:ln>
              <a:noFill/>
            </a:ln>
          </p:spPr>
        </p:pic>
        <p:pic>
          <p:nvPicPr>
            <p:cNvPr id="75" name="Google Shape;75;g374a23c5837_0_0" title="Master file graphic funiture_Breast image holder 3 - blue mid.png"/>
            <p:cNvPicPr preferRelativeResize="0"/>
            <p:nvPr/>
          </p:nvPicPr>
          <p:blipFill>
            <a:blip r:embed="rId5">
              <a:alphaModFix/>
            </a:blip>
            <a:stretch>
              <a:fillRect/>
            </a:stretch>
          </p:blipFill>
          <p:spPr>
            <a:xfrm>
              <a:off x="6189150" y="86875"/>
              <a:ext cx="5351424" cy="6560348"/>
            </a:xfrm>
            <a:prstGeom prst="rect">
              <a:avLst/>
            </a:prstGeom>
            <a:noFill/>
            <a:ln>
              <a:noFill/>
            </a:ln>
          </p:spPr>
        </p:pic>
        <p:sp>
          <p:nvSpPr>
            <p:cNvPr id="76" name="Google Shape;76;g374a23c5837_0_0"/>
            <p:cNvSpPr txBox="1"/>
            <p:nvPr/>
          </p:nvSpPr>
          <p:spPr>
            <a:xfrm>
              <a:off x="8069150" y="4646125"/>
              <a:ext cx="2426400" cy="8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400">
                  <a:latin typeface="Caprasimo"/>
                  <a:ea typeface="Caprasimo"/>
                  <a:cs typeface="Caprasimo"/>
                  <a:sym typeface="Caprasimo"/>
                </a:rPr>
                <a:t>Folly</a:t>
              </a:r>
              <a:endParaRPr sz="5400">
                <a:latin typeface="Caprasimo"/>
                <a:ea typeface="Caprasimo"/>
                <a:cs typeface="Caprasimo"/>
                <a:sym typeface="Caprasim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1" title="CF25_Teaching Resource_1hr lesson_0211.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4" title="CF25_Teaching Resource_1hr lesson_0212.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5" title="CF25_Teaching Resource_1hr lesson_0213.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6" title="CF25_Teaching Resource_1hr lesson_0214.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We've created this easy-to-follow animation, that takes you through a step-by-step tutorial for checking your chest. &#10;&#10;Check-out our self-checkout here: https://self-checkout.coppafeel.org/&#10;Sign up for monthly reminders to check your chest: https://coppafeel.org/get-a-reminder/" id="106" name="Google Shape;106;g37fd7ac49e5_0_0" title="CoppaFeel!'s chest checking guide">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g33bec7b563e_0_0" title="CF25_Teaching Resource_1hr lesson_0216.jpg"/>
          <p:cNvPicPr preferRelativeResize="0"/>
          <p:nvPr/>
        </p:nvPicPr>
        <p:blipFill rotWithShape="1">
          <a:blip r:embed="rId3">
            <a:alphaModFix/>
          </a:blip>
          <a:srcRect b="0" l="0" r="0" t="0"/>
          <a:stretch/>
        </p:blipFill>
        <p:spPr>
          <a:xfrm>
            <a:off x="-5" y="0"/>
            <a:ext cx="12192010" cy="685800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8" title="CF25_Teaching Resource_1hr lesson_0217.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9" title="CF25_Teaching Resource_1hr lesson_0218.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g37fd7ac49e5_0_9"/>
          <p:cNvPicPr preferRelativeResize="0"/>
          <p:nvPr/>
        </p:nvPicPr>
        <p:blipFill rotWithShape="1">
          <a:blip r:embed="rId3">
            <a:alphaModFix/>
          </a:blip>
          <a:srcRect b="0" l="0" r="0" t="0"/>
          <a:stretch/>
        </p:blipFill>
        <p:spPr>
          <a:xfrm>
            <a:off x="9525" y="6350"/>
            <a:ext cx="12192000" cy="6858000"/>
          </a:xfrm>
          <a:prstGeom prst="rect">
            <a:avLst/>
          </a:prstGeom>
          <a:noFill/>
          <a:ln>
            <a:noFill/>
          </a:ln>
        </p:spPr>
      </p:pic>
      <p:pic>
        <p:nvPicPr>
          <p:cNvPr descr="If something feels different when checking your chest, would you know what to do? In this tutorial, Dr Punam Krishan explains where to go and what to do.&#10;&#10;If in doubt, get it checked out." id="130" name="Google Shape;130;g37fd7ac49e5_0_9" title="CoppaFeel!: Worried about a change?">
            <a:hlinkClick r:id="rId4"/>
          </p:cNvPr>
          <p:cNvPicPr preferRelativeResize="0"/>
          <p:nvPr/>
        </p:nvPicPr>
        <p:blipFill>
          <a:blip r:embed="rId5">
            <a:alphaModFix/>
          </a:blip>
          <a:stretch>
            <a:fillRect/>
          </a:stretch>
        </p:blipFill>
        <p:spPr>
          <a:xfrm>
            <a:off x="1313675" y="740875"/>
            <a:ext cx="9578450" cy="5387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pic>
        <p:nvPicPr>
          <p:cNvPr id="24" name="Google Shape;24;p2" title="CF25_Teaching Resource_1hr lesson_023.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F0"/>
        </a:solidFill>
      </p:bgPr>
    </p:bg>
    <p:spTree>
      <p:nvGrpSpPr>
        <p:cNvPr id="135" name="Shape 135"/>
        <p:cNvGrpSpPr/>
        <p:nvPr/>
      </p:nvGrpSpPr>
      <p:grpSpPr>
        <a:xfrm>
          <a:off x="0" y="0"/>
          <a:ext cx="0" cy="0"/>
          <a:chOff x="0" y="0"/>
          <a:chExt cx="0" cy="0"/>
        </a:xfrm>
      </p:grpSpPr>
      <p:pic>
        <p:nvPicPr>
          <p:cNvPr descr="Every wondered what a chaperone is when visiting a doctor? We've got you covered. &#10;&#10;Learn more about what a chaperone is here and what role they play in your visit to the GP, to make you feel more comfortable." id="136" name="Google Shape;136;g37fd7ac49e5_0_19" title="CoppaFeel!: What is a chaperone?">
            <a:hlinkClick r:id="rId3"/>
          </p:cNvPr>
          <p:cNvPicPr preferRelativeResize="0"/>
          <p:nvPr/>
        </p:nvPicPr>
        <p:blipFill>
          <a:blip r:embed="rId4">
            <a:alphaModFix/>
          </a:blip>
          <a:stretch>
            <a:fillRect/>
          </a:stretch>
        </p:blipFill>
        <p:spPr>
          <a:xfrm>
            <a:off x="-46550" y="0"/>
            <a:ext cx="12286275" cy="6911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1" title="CF25_Teaching Resource_1hr lesson_0220.jpg"/>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g33bec7b563e_0_25" title="CF25_Teaching Resource_1hr lesson_0221.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2" title="CF25_Teaching Resource_1hr lesson_0222.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g33bec7b563e_0_9" title="CF25_Teaching Resource_1hr lesson_0223.jpg"/>
          <p:cNvPicPr preferRelativeResize="0"/>
          <p:nvPr/>
        </p:nvPicPr>
        <p:blipFill rotWithShape="1">
          <a:blip r:embed="rId3">
            <a:alphaModFix/>
          </a:blip>
          <a:srcRect b="0" l="0" r="0" t="0"/>
          <a:stretch/>
        </p:blipFill>
        <p:spPr>
          <a:xfrm>
            <a:off x="-5" y="0"/>
            <a:ext cx="12192010" cy="68580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4" name="Shape 164"/>
        <p:cNvGrpSpPr/>
        <p:nvPr/>
      </p:nvGrpSpPr>
      <p:grpSpPr>
        <a:xfrm>
          <a:off x="0" y="0"/>
          <a:ext cx="0" cy="0"/>
          <a:chOff x="0" y="0"/>
          <a:chExt cx="0" cy="0"/>
        </a:xfrm>
      </p:grpSpPr>
      <p:pic>
        <p:nvPicPr>
          <p:cNvPr id="165" name="Google Shape;165;g33bec7b563e_0_30" title="CF25_Teaching Resource_1hr lesson_0224.jpg"/>
          <p:cNvPicPr preferRelativeResize="0"/>
          <p:nvPr/>
        </p:nvPicPr>
        <p:blipFill rotWithShape="1">
          <a:blip r:embed="rId3">
            <a:alphaModFix/>
          </a:blip>
          <a:srcRect b="0" l="0" r="0" t="0"/>
          <a:stretch/>
        </p:blipFill>
        <p:spPr>
          <a:xfrm>
            <a:off x="-5" y="0"/>
            <a:ext cx="12192010" cy="685800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3" title="CF25_Teaching Resource_1hr lesson_0125.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g33bec7b563e_0_17" title="CF25_Teaching Resource_1hr lesson_0126.jpg"/>
          <p:cNvPicPr preferRelativeResize="0"/>
          <p:nvPr/>
        </p:nvPicPr>
        <p:blipFill rotWithShape="1">
          <a:blip r:embed="rId3">
            <a:alphaModFix/>
          </a:blip>
          <a:srcRect b="0" l="0" r="0" t="0"/>
          <a:stretch/>
        </p:blipFill>
        <p:spPr>
          <a:xfrm>
            <a:off x="-5" y="0"/>
            <a:ext cx="12192010" cy="68580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pic>
        <p:nvPicPr>
          <p:cNvPr id="30" name="Google Shape;30;p3" title="CF25_Teaching Resource_1hr lesson_022.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pic>
        <p:nvPicPr>
          <p:cNvPr id="36" name="Google Shape;36;p4" title="CF25_Teaching Resource_1hr lesson_024.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pic>
        <p:nvPicPr>
          <p:cNvPr id="42" name="Google Shape;42;p6" title="CF25_Teaching Resource_1hr lesson_025.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pic>
        <p:nvPicPr>
          <p:cNvPr id="48" name="Google Shape;48;g362d47e1b88_1_0" title="CF25_Teaching Resource_1hr lesson_026.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7" title="CF25_Teaching Resource_1hr lesson_027.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8" title="CF25_Teaching Resource_1hr lesson_028.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9" title="CF25_Teaching Resource_1hr lesson_029.jpg"/>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2024-07-22T10:13:11Z</dcterms:created>
  <dc:creator>Elizabeth Mellor</dc:creator>
</cp:coreProperties>
</file>