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gklSQFk6MAsea4eyM6OhbDaNv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v4gT6P5eN0&amp;feature=youtu.be" TargetMode="External"/><Relationship Id="rId3" Type="http://schemas.openxmlformats.org/officeDocument/2006/relationships/hyperlink" Target="https://www.youtube.com/watch?v=mv4gT6P5eN0&amp;feature=youtu.b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 name="Shape 12"/>
        <p:cNvGrpSpPr/>
        <p:nvPr/>
      </p:nvGrpSpPr>
      <p:grpSpPr>
        <a:xfrm>
          <a:off x="0" y="0"/>
          <a:ext cx="0" cy="0"/>
          <a:chOff x="0" y="0"/>
          <a:chExt cx="0" cy="0"/>
        </a:xfrm>
      </p:grpSpPr>
      <p:sp>
        <p:nvSpPr>
          <p:cNvPr id="13" name="Google Shape;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 name="Google Shape;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GB" sz="1200" u="sng" strike="noStrike">
                <a:solidFill>
                  <a:srgbClr val="000000"/>
                </a:solidFill>
                <a:latin typeface="Arial"/>
                <a:ea typeface="Arial"/>
                <a:cs typeface="Arial"/>
                <a:sym typeface="Arial"/>
              </a:rPr>
              <a:t>S</a:t>
            </a:r>
            <a:r>
              <a:rPr b="1" lang="en-GB" u="sng">
                <a:solidFill>
                  <a:srgbClr val="000000"/>
                </a:solidFill>
              </a:rPr>
              <a:t>lide 1</a:t>
            </a:r>
            <a:r>
              <a:rPr b="1" i="0" lang="en-GB" sz="1200" u="sng" strike="noStrike">
                <a:solidFill>
                  <a:srgbClr val="000000"/>
                </a:solidFill>
                <a:latin typeface="Arial"/>
                <a:ea typeface="Arial"/>
                <a:cs typeface="Arial"/>
                <a:sym typeface="Arial"/>
              </a:rPr>
              <a:t>: </a:t>
            </a:r>
            <a:r>
              <a:rPr b="1" lang="en-GB" u="sng">
                <a:solidFill>
                  <a:srgbClr val="000000"/>
                </a:solidFill>
              </a:rPr>
              <a:t>Start slide </a:t>
            </a:r>
            <a:endParaRPr b="0" sz="1200" u="sng">
              <a:latin typeface="Arial"/>
              <a:ea typeface="Arial"/>
              <a:cs typeface="Arial"/>
              <a:sym typeface="Arial"/>
            </a:endParaRPr>
          </a:p>
          <a:p>
            <a:pPr indent="0" lvl="0" marL="0" rtl="0" algn="l">
              <a:lnSpc>
                <a:spcPct val="100000"/>
              </a:lnSpc>
              <a:spcBef>
                <a:spcPts val="0"/>
              </a:spcBef>
              <a:spcAft>
                <a:spcPts val="0"/>
              </a:spcAft>
              <a:buSzPts val="1400"/>
              <a:buNone/>
            </a:pPr>
            <a:r>
              <a:t/>
            </a:r>
            <a:endParaRPr b="1" i="1" sz="1200" u="none" strike="noStrike">
              <a:solidFill>
                <a:srgbClr val="000000"/>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1" lang="en-GB" sz="1200" u="none" strike="noStrike">
                <a:solidFill>
                  <a:srgbClr val="000000"/>
                </a:solidFill>
                <a:highlight>
                  <a:srgbClr val="FFFF00"/>
                </a:highlight>
              </a:rPr>
              <a:t>Leave this slide up while people are entering the room and before you start! </a:t>
            </a:r>
            <a:endParaRPr b="1" i="1"/>
          </a:p>
          <a:p>
            <a:pPr indent="0" lvl="0" marL="0" rtl="0" algn="l">
              <a:lnSpc>
                <a:spcPct val="100000"/>
              </a:lnSpc>
              <a:spcBef>
                <a:spcPts val="0"/>
              </a:spcBef>
              <a:spcAft>
                <a:spcPts val="0"/>
              </a:spcAft>
              <a:buSzPts val="1400"/>
              <a:buNone/>
            </a:pPr>
            <a:r>
              <a:t/>
            </a:r>
            <a:endParaRPr b="0" sz="1200">
              <a:highlight>
                <a:srgbClr val="FFFF00"/>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5" name="Google Shape;1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u="sng">
                <a:solidFill>
                  <a:srgbClr val="000000"/>
                </a:solidFill>
              </a:rPr>
              <a:t>Slide 10:</a:t>
            </a:r>
            <a:r>
              <a:rPr b="1" i="0" lang="en-GB" sz="1200" u="sng" strike="noStrike">
                <a:solidFill>
                  <a:srgbClr val="000000"/>
                </a:solidFill>
                <a:latin typeface="Arial"/>
                <a:ea typeface="Arial"/>
                <a:cs typeface="Arial"/>
                <a:sym typeface="Arial"/>
              </a:rPr>
              <a:t> A</a:t>
            </a:r>
            <a:r>
              <a:rPr b="1" lang="en-GB" u="sng">
                <a:solidFill>
                  <a:srgbClr val="000000"/>
                </a:solidFill>
              </a:rPr>
              <a:t>s</a:t>
            </a:r>
            <a:r>
              <a:rPr b="1" i="0" lang="en-GB" sz="1200" u="sng" strike="noStrike">
                <a:solidFill>
                  <a:srgbClr val="000000"/>
                </a:solidFill>
                <a:latin typeface="Arial"/>
                <a:ea typeface="Arial"/>
                <a:cs typeface="Arial"/>
                <a:sym typeface="Arial"/>
              </a:rPr>
              <a:t> </a:t>
            </a:r>
            <a:r>
              <a:rPr b="1" lang="en-GB" u="sng">
                <a:solidFill>
                  <a:srgbClr val="000000"/>
                </a:solidFill>
              </a:rPr>
              <a:t>simple</a:t>
            </a:r>
            <a:r>
              <a:rPr b="1" i="0" lang="en-GB" sz="1200" u="sng" strike="noStrike">
                <a:solidFill>
                  <a:srgbClr val="000000"/>
                </a:solidFill>
                <a:latin typeface="Arial"/>
                <a:ea typeface="Arial"/>
                <a:cs typeface="Arial"/>
                <a:sym typeface="Arial"/>
              </a:rPr>
              <a:t> </a:t>
            </a:r>
            <a:r>
              <a:rPr b="1" lang="en-GB" u="sng">
                <a:solidFill>
                  <a:srgbClr val="000000"/>
                </a:solidFill>
              </a:rPr>
              <a:t>as</a:t>
            </a:r>
            <a:r>
              <a:rPr b="1" i="0" lang="en-GB" sz="1200" u="sng" strike="noStrike">
                <a:solidFill>
                  <a:srgbClr val="000000"/>
                </a:solidFill>
                <a:latin typeface="Arial"/>
                <a:ea typeface="Arial"/>
                <a:cs typeface="Arial"/>
                <a:sym typeface="Arial"/>
              </a:rPr>
              <a:t> 1,2,3</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111111"/>
                </a:solidFill>
                <a:latin typeface="Arial"/>
                <a:ea typeface="Arial"/>
                <a:cs typeface="Arial"/>
                <a:sym typeface="Arial"/>
              </a:rPr>
              <a:t>Well, it’s as simple as 1, 2, 3:</a:t>
            </a:r>
            <a:endParaRPr/>
          </a:p>
          <a:p>
            <a:pPr indent="0" lvl="0" marL="0" rtl="0" algn="l">
              <a:lnSpc>
                <a:spcPct val="100000"/>
              </a:lnSpc>
              <a:spcBef>
                <a:spcPts val="0"/>
              </a:spcBef>
              <a:spcAft>
                <a:spcPts val="0"/>
              </a:spcAft>
              <a:buSzPts val="1400"/>
              <a:buNone/>
            </a:pPr>
            <a:r>
              <a:t/>
            </a:r>
            <a:endParaRPr b="0" i="0" sz="1200" u="none" strike="noStrike">
              <a:solidFill>
                <a:srgbClr val="111111"/>
              </a:solidFill>
              <a:latin typeface="Arial"/>
              <a:ea typeface="Arial"/>
              <a:cs typeface="Arial"/>
              <a:sym typeface="Arial"/>
            </a:endParaRPr>
          </a:p>
          <a:p>
            <a:pPr indent="-228600" lvl="0" marL="228600" rtl="0" algn="l">
              <a:lnSpc>
                <a:spcPct val="100000"/>
              </a:lnSpc>
              <a:spcBef>
                <a:spcPts val="0"/>
              </a:spcBef>
              <a:spcAft>
                <a:spcPts val="0"/>
              </a:spcAft>
              <a:buClr>
                <a:srgbClr val="111111"/>
              </a:buClr>
              <a:buSzPts val="1200"/>
              <a:buFont typeface="Play"/>
              <a:buAutoNum type="arabicPeriod"/>
            </a:pPr>
            <a:r>
              <a:rPr b="0" i="0" lang="en-GB" sz="1200" u="none" strike="noStrike">
                <a:solidFill>
                  <a:srgbClr val="111111"/>
                </a:solidFill>
                <a:latin typeface="Arial"/>
                <a:ea typeface="Arial"/>
                <a:cs typeface="Arial"/>
                <a:sym typeface="Arial"/>
              </a:rPr>
              <a:t>Check your chest every month</a:t>
            </a:r>
            <a:endParaRPr/>
          </a:p>
          <a:p>
            <a:pPr indent="-228600" lvl="0" marL="228600" rtl="0" algn="l">
              <a:lnSpc>
                <a:spcPct val="100000"/>
              </a:lnSpc>
              <a:spcBef>
                <a:spcPts val="0"/>
              </a:spcBef>
              <a:spcAft>
                <a:spcPts val="0"/>
              </a:spcAft>
              <a:buClr>
                <a:srgbClr val="111111"/>
              </a:buClr>
              <a:buSzPts val="1200"/>
              <a:buFont typeface="Play"/>
              <a:buAutoNum type="arabicPeriod"/>
            </a:pPr>
            <a:r>
              <a:rPr lang="en-GB">
                <a:solidFill>
                  <a:srgbClr val="111111"/>
                </a:solidFill>
              </a:rPr>
              <a:t>Both l</a:t>
            </a:r>
            <a:r>
              <a:rPr b="0" i="0" lang="en-GB" sz="1200" u="none" strike="noStrike">
                <a:solidFill>
                  <a:srgbClr val="111111"/>
                </a:solidFill>
                <a:latin typeface="Arial"/>
                <a:ea typeface="Arial"/>
                <a:cs typeface="Arial"/>
                <a:sym typeface="Arial"/>
              </a:rPr>
              <a:t>ook </a:t>
            </a:r>
            <a:r>
              <a:rPr b="0" i="0" lang="en-GB" sz="1200" u="sng" strike="noStrike">
                <a:solidFill>
                  <a:srgbClr val="111111"/>
                </a:solidFill>
                <a:latin typeface="Arial"/>
                <a:ea typeface="Arial"/>
                <a:cs typeface="Arial"/>
                <a:sym typeface="Arial"/>
              </a:rPr>
              <a:t>AND</a:t>
            </a:r>
            <a:r>
              <a:rPr b="0" i="0" lang="en-GB" sz="1200" u="none" strike="noStrike">
                <a:solidFill>
                  <a:srgbClr val="111111"/>
                </a:solidFill>
                <a:latin typeface="Arial"/>
                <a:ea typeface="Arial"/>
                <a:cs typeface="Arial"/>
                <a:sym typeface="Arial"/>
              </a:rPr>
              <a:t> feel, and;</a:t>
            </a:r>
            <a:endParaRPr/>
          </a:p>
          <a:p>
            <a:pPr indent="-228600" lvl="0" marL="228600" rtl="0" algn="l">
              <a:lnSpc>
                <a:spcPct val="100000"/>
              </a:lnSpc>
              <a:spcBef>
                <a:spcPts val="0"/>
              </a:spcBef>
              <a:spcAft>
                <a:spcPts val="0"/>
              </a:spcAft>
              <a:buClr>
                <a:srgbClr val="111111"/>
              </a:buClr>
              <a:buSzPts val="1200"/>
              <a:buFont typeface="Play"/>
              <a:buAutoNum type="arabicPeriod"/>
            </a:pPr>
            <a:r>
              <a:rPr b="0" i="0" lang="en-GB" sz="1200" u="none" strike="noStrike">
                <a:solidFill>
                  <a:srgbClr val="111111"/>
                </a:solidFill>
                <a:latin typeface="Arial"/>
                <a:ea typeface="Arial"/>
                <a:cs typeface="Arial"/>
                <a:sym typeface="Arial"/>
              </a:rPr>
              <a:t>If in doubt, get it checked out and talk to your GP. </a:t>
            </a:r>
            <a:endParaRPr b="0" i="0" sz="1200" u="none" strike="noStrike">
              <a:solidFill>
                <a:srgbClr val="11111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111111"/>
              </a:solidFil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If breast cancer is caught early, treatments are more effective, and survival rates are higher.</a:t>
            </a:r>
            <a:endParaRPr/>
          </a:p>
          <a:p>
            <a:pPr indent="0" lvl="0" marL="0" marR="0" rtl="0" algn="l">
              <a:lnSpc>
                <a:spcPct val="100000"/>
              </a:lnSpc>
              <a:spcBef>
                <a:spcPts val="0"/>
              </a:spcBef>
              <a:spcAft>
                <a:spcPts val="0"/>
              </a:spcAft>
              <a:buSzPts val="1400"/>
              <a:buNone/>
            </a:pPr>
            <a:r>
              <a:t/>
            </a:r>
            <a:endParaRPr>
              <a:solidFill>
                <a:srgbClr val="000000"/>
              </a:solidFill>
            </a:endParaRPr>
          </a:p>
          <a:p>
            <a:pPr indent="0" lvl="0" marL="0" marR="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What you can see is as important as what you can feel, so remember to look </a:t>
            </a:r>
            <a:r>
              <a:rPr b="0" i="0" lang="en-GB" sz="1200" u="sng">
                <a:solidFill>
                  <a:srgbClr val="000000"/>
                </a:solidFill>
                <a:latin typeface="Arial"/>
                <a:ea typeface="Arial"/>
                <a:cs typeface="Arial"/>
                <a:sym typeface="Arial"/>
              </a:rPr>
              <a:t>AND</a:t>
            </a:r>
            <a:r>
              <a:rPr b="0" i="0" lang="en-GB" sz="1200" u="none" strike="noStrike">
                <a:solidFill>
                  <a:srgbClr val="000000"/>
                </a:solidFill>
                <a:latin typeface="Arial"/>
                <a:ea typeface="Arial"/>
                <a:cs typeface="Arial"/>
                <a:sym typeface="Arial"/>
              </a:rPr>
              <a:t> feel when checking your chest.</a:t>
            </a:r>
            <a:endParaRPr b="0" sz="1200">
              <a:latin typeface="Arial"/>
              <a:ea typeface="Arial"/>
              <a:cs typeface="Arial"/>
              <a:sym typeface="Arial"/>
            </a:endParaRPr>
          </a:p>
        </p:txBody>
      </p:sp>
      <p:sp>
        <p:nvSpPr>
          <p:cNvPr id="69" name="Google Shape;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11</a:t>
            </a:r>
            <a:r>
              <a:rPr b="1" i="0" lang="en-GB" sz="1200" u="sng" strike="noStrike">
                <a:solidFill>
                  <a:srgbClr val="000000"/>
                </a:solidFill>
                <a:latin typeface="Arial"/>
                <a:ea typeface="Arial"/>
                <a:cs typeface="Arial"/>
                <a:sym typeface="Arial"/>
              </a:rPr>
              <a:t>: H</a:t>
            </a:r>
            <a:r>
              <a:rPr b="1" lang="en-GB" u="sng">
                <a:solidFill>
                  <a:srgbClr val="000000"/>
                </a:solidFill>
              </a:rPr>
              <a:t>ow to check</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sz="1200">
                <a:latin typeface="Arial"/>
                <a:ea typeface="Arial"/>
                <a:cs typeface="Arial"/>
                <a:sym typeface="Arial"/>
              </a:rPr>
              <a:t>There isn’t a specific way to check and everyone’s ‘normal’ will be different. </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sz="1200">
                <a:latin typeface="Arial"/>
                <a:ea typeface="Arial"/>
                <a:cs typeface="Arial"/>
                <a:sym typeface="Arial"/>
              </a:rPr>
              <a:t>You can check in any way that feels right for you – in the shower, when you’re lying down in bed or in the mirror when you’re getting dressed.</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sz="1200">
                <a:latin typeface="Arial"/>
                <a:ea typeface="Arial"/>
                <a:cs typeface="Arial"/>
                <a:sym typeface="Arial"/>
              </a:rPr>
              <a:t>The key is to make it part of your normal routine, so you’ll notice any unusual changes quickly.</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sz="1200">
                <a:latin typeface="Arial"/>
                <a:ea typeface="Arial"/>
                <a:cs typeface="Arial"/>
                <a:sym typeface="Arial"/>
              </a:rPr>
              <a:t>By checking every month, you’ll feel more confident about knowing what’s normal for you. Everyone has to start somewhere, so don’t worry if you don’t feel confident right away.</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sz="1200">
                <a:latin typeface="Arial"/>
                <a:ea typeface="Arial"/>
                <a:cs typeface="Arial"/>
                <a:sym typeface="Arial"/>
              </a:rPr>
              <a:t>To give you some inspiration, let’s have a look at how you can make chest-checking a part of your routine…</a:t>
            </a:r>
            <a:endParaRPr/>
          </a:p>
          <a:p>
            <a:pPr indent="0" lvl="0" marL="0" rtl="0" algn="l">
              <a:lnSpc>
                <a:spcPct val="100000"/>
              </a:lnSpc>
              <a:spcBef>
                <a:spcPts val="0"/>
              </a:spcBef>
              <a:spcAft>
                <a:spcPts val="0"/>
              </a:spcAft>
              <a:buSzPts val="1400"/>
              <a:buNone/>
            </a:pPr>
            <a:r>
              <a:t/>
            </a:r>
            <a:endParaRPr/>
          </a:p>
        </p:txBody>
      </p:sp>
      <p:sp>
        <p:nvSpPr>
          <p:cNvPr id="75" name="Google Shape;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fd70336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37fd70336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GB" u="sng"/>
              <a:t>Slide 12: How To Check video</a:t>
            </a:r>
            <a:endParaRPr/>
          </a:p>
          <a:p>
            <a:pPr indent="0" lvl="0" marL="0" rtl="0" algn="l">
              <a:spcBef>
                <a:spcPts val="0"/>
              </a:spcBef>
              <a:spcAft>
                <a:spcPts val="0"/>
              </a:spcAft>
              <a:buClr>
                <a:schemeClr val="dk1"/>
              </a:buClr>
              <a:buSzPts val="1400"/>
              <a:buFont typeface="Arial"/>
              <a:buNone/>
            </a:pPr>
            <a:r>
              <a:t/>
            </a:r>
            <a:endParaRPr>
              <a:solidFill>
                <a:srgbClr val="111111"/>
              </a:solidFill>
              <a:highlight>
                <a:srgbClr val="FFFF00"/>
              </a:highlight>
            </a:endParaRPr>
          </a:p>
          <a:p>
            <a:pPr indent="0" lvl="0" marL="0" rtl="0" algn="l">
              <a:spcBef>
                <a:spcPts val="0"/>
              </a:spcBef>
              <a:spcAft>
                <a:spcPts val="0"/>
              </a:spcAft>
              <a:buClr>
                <a:schemeClr val="dk1"/>
              </a:buClr>
              <a:buSzPts val="1400"/>
              <a:buFont typeface="Arial"/>
              <a:buNone/>
            </a:pPr>
            <a:r>
              <a:rPr b="1" i="1" lang="en-GB">
                <a:solidFill>
                  <a:srgbClr val="111111"/>
                </a:solidFill>
                <a:highlight>
                  <a:srgbClr val="FFFF00"/>
                </a:highlight>
              </a:rPr>
              <a:t>[Hit the ‘play’ button or use the spacebar to play the checking video.]</a:t>
            </a:r>
            <a:endParaRPr b="1" i="1" u="sng">
              <a:solidFill>
                <a:srgbClr val="000000"/>
              </a:solidFill>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SzPts val="1200"/>
              <a:buNone/>
            </a:pPr>
            <a:r>
              <a:rPr b="1" lang="en-GB" u="sng"/>
              <a:t>Video problems? </a:t>
            </a:r>
            <a:br>
              <a:rPr b="1" i="1" lang="en-GB"/>
            </a:br>
            <a:r>
              <a:rPr b="1" i="1" lang="en-GB">
                <a:highlight>
                  <a:srgbClr val="FFFF00"/>
                </a:highlight>
              </a:rPr>
              <a:t>If you’re having issues with the video playing in PowerPoint, play the video through your web browser via YouTube: </a:t>
            </a:r>
            <a:r>
              <a:rPr b="1" i="1" lang="en-GB" u="sng">
                <a:solidFill>
                  <a:srgbClr val="0B57D0"/>
                </a:solidFill>
                <a:highlight>
                  <a:srgbClr val="FFFF00"/>
                </a:highlight>
                <a:hlinkClick r:id="rId2">
                  <a:extLst>
                    <a:ext uri="{A12FA001-AC4F-418D-AE19-62706E023703}">
                      <ahyp:hlinkClr val="tx"/>
                    </a:ext>
                  </a:extLst>
                </a:hlinkClick>
              </a:rPr>
              <a:t>https://www.youtube.com/watch?v=mv4gT6P5eN0&amp;feature=youtu.be</a:t>
            </a:r>
            <a:endParaRPr b="1" i="1">
              <a:highlight>
                <a:srgbClr val="FFFF00"/>
              </a:highlight>
            </a:endParaRPr>
          </a:p>
          <a:p>
            <a:pPr indent="0" lvl="0" marL="0" rtl="0" algn="l">
              <a:spcBef>
                <a:spcPts val="0"/>
              </a:spcBef>
              <a:spcAft>
                <a:spcPts val="0"/>
              </a:spcAft>
              <a:buSzPts val="1200"/>
              <a:buNone/>
            </a:pPr>
            <a:r>
              <a:t/>
            </a:r>
            <a:endParaRPr b="1" i="1">
              <a:highlight>
                <a:srgbClr val="FFFF00"/>
              </a:highlight>
            </a:endParaRPr>
          </a:p>
          <a:p>
            <a:pPr indent="0" lvl="0" marL="0" rtl="0" algn="l">
              <a:spcBef>
                <a:spcPts val="0"/>
              </a:spcBef>
              <a:spcAft>
                <a:spcPts val="0"/>
              </a:spcAft>
              <a:buSzPts val="1200"/>
              <a:buNone/>
            </a:pPr>
            <a:r>
              <a:rPr b="1" i="1" lang="en-GB">
                <a:highlight>
                  <a:srgbClr val="FFFF00"/>
                </a:highlight>
              </a:rPr>
              <a:t>Or if you want to re-embed the video into PowerPoint go to insert &gt; video &gt; online film &gt; enter this URL </a:t>
            </a:r>
            <a:r>
              <a:rPr b="1" i="1" lang="en-GB" u="sng">
                <a:solidFill>
                  <a:srgbClr val="0B57D0"/>
                </a:solidFill>
                <a:highlight>
                  <a:srgbClr val="FFFF00"/>
                </a:highlight>
                <a:hlinkClick r:id="rId3">
                  <a:extLst>
                    <a:ext uri="{A12FA001-AC4F-418D-AE19-62706E023703}">
                      <ahyp:hlinkClr val="tx"/>
                    </a:ext>
                  </a:extLst>
                </a:hlinkClick>
              </a:rPr>
              <a:t>https://www.youtube.com/watch?v=mv4gT6P5eN0&amp;feature=youtu.be</a:t>
            </a:r>
            <a:r>
              <a:rPr b="1" i="1" lang="en-GB">
                <a:highlight>
                  <a:srgbClr val="FFFF00"/>
                </a:highlight>
              </a:rPr>
              <a:t>.</a:t>
            </a:r>
            <a:endParaRPr b="1" i="1">
              <a:highlight>
                <a:srgbClr val="FFFF00"/>
              </a:highlight>
            </a:endParaRPr>
          </a:p>
          <a:p>
            <a:pPr indent="0" lvl="0" marL="0" rtl="0" algn="l">
              <a:spcBef>
                <a:spcPts val="0"/>
              </a:spcBef>
              <a:spcAft>
                <a:spcPts val="0"/>
              </a:spcAft>
              <a:buSzPts val="1200"/>
              <a:buNone/>
            </a:pPr>
            <a:r>
              <a:t/>
            </a:r>
            <a:endParaRPr b="1" i="1">
              <a:highlight>
                <a:srgbClr val="FFFF00"/>
              </a:highlight>
            </a:endParaRPr>
          </a:p>
          <a:p>
            <a:pPr indent="0" lvl="0" marL="0" rtl="0" algn="l">
              <a:lnSpc>
                <a:spcPct val="100000"/>
              </a:lnSpc>
              <a:spcBef>
                <a:spcPts val="0"/>
              </a:spcBef>
              <a:spcAft>
                <a:spcPts val="0"/>
              </a:spcAft>
              <a:buSzPts val="1400"/>
              <a:buNone/>
            </a:pPr>
            <a:r>
              <a:t/>
            </a:r>
            <a:endParaRPr/>
          </a:p>
        </p:txBody>
      </p:sp>
      <p:sp>
        <p:nvSpPr>
          <p:cNvPr id="81" name="Google Shape;81;g37fd703361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GB" u="sng">
                <a:solidFill>
                  <a:srgbClr val="000000"/>
                </a:solidFill>
              </a:rPr>
              <a:t>Slide</a:t>
            </a:r>
            <a:r>
              <a:rPr b="1" i="0" lang="en-GB" sz="1200" u="sng" strike="noStrike">
                <a:solidFill>
                  <a:srgbClr val="000000"/>
                </a:solidFill>
                <a:latin typeface="Arial"/>
                <a:ea typeface="Arial"/>
                <a:cs typeface="Arial"/>
                <a:sym typeface="Arial"/>
              </a:rPr>
              <a:t> 1</a:t>
            </a:r>
            <a:r>
              <a:rPr b="1" lang="en-GB" u="sng">
                <a:solidFill>
                  <a:srgbClr val="000000"/>
                </a:solidFill>
              </a:rPr>
              <a:t>3</a:t>
            </a:r>
            <a:r>
              <a:rPr b="1" i="0" lang="en-GB" sz="1200" u="sng" strike="noStrike">
                <a:solidFill>
                  <a:srgbClr val="000000"/>
                </a:solidFill>
                <a:latin typeface="Arial"/>
                <a:ea typeface="Arial"/>
                <a:cs typeface="Arial"/>
                <a:sym typeface="Arial"/>
              </a:rPr>
              <a:t>: S</a:t>
            </a:r>
            <a:r>
              <a:rPr b="1" lang="en-GB" u="sng">
                <a:solidFill>
                  <a:srgbClr val="000000"/>
                </a:solidFill>
              </a:rPr>
              <a:t>igns of breast cancer</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Signs of breast cancer may include any of the things shown here on screen, or a mix of these.</a:t>
            </a:r>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Some of the signs you would only notice from </a:t>
            </a:r>
            <a:r>
              <a:rPr b="1" lang="en-GB">
                <a:solidFill>
                  <a:srgbClr val="000000"/>
                </a:solidFill>
              </a:rPr>
              <a:t>looking</a:t>
            </a:r>
            <a:r>
              <a:rPr b="0" i="0" lang="en-GB" sz="1200" u="none" strike="noStrike">
                <a:solidFill>
                  <a:srgbClr val="000000"/>
                </a:solidFill>
                <a:latin typeface="Arial"/>
                <a:ea typeface="Arial"/>
                <a:cs typeface="Arial"/>
                <a:sym typeface="Arial"/>
              </a:rPr>
              <a:t> at your chest, like liquid coming from your nipple, or a rash or crusting on or around your nipple.</a:t>
            </a:r>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Then there are signs you would only notice from having a </a:t>
            </a:r>
            <a:r>
              <a:rPr b="1" lang="en-GB">
                <a:solidFill>
                  <a:srgbClr val="000000"/>
                </a:solidFill>
              </a:rPr>
              <a:t>feel</a:t>
            </a:r>
            <a:r>
              <a:rPr b="0" i="0" lang="en-GB" sz="1200" u="none" strike="noStrike">
                <a:solidFill>
                  <a:srgbClr val="000000"/>
                </a:solidFill>
                <a:latin typeface="Arial"/>
                <a:ea typeface="Arial"/>
                <a:cs typeface="Arial"/>
                <a:sym typeface="Arial"/>
              </a:rPr>
              <a:t>, like unusual lumps and thickening.</a:t>
            </a:r>
            <a:endParaRPr b="0" i="1" sz="1200" u="none" strike="noStrike">
              <a:solidFill>
                <a:srgbClr val="000000"/>
              </a:solidFill>
              <a:highlight>
                <a:srgbClr val="FFFF00"/>
              </a:highlight>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These signs may look different on your skin tone or body. That’s why it’s important to get to know your </a:t>
            </a:r>
            <a:r>
              <a:rPr b="1" lang="en-GB">
                <a:solidFill>
                  <a:srgbClr val="000000"/>
                </a:solidFill>
              </a:rPr>
              <a:t>own</a:t>
            </a:r>
            <a:r>
              <a:rPr b="0" i="0" lang="en-GB" sz="1200" u="none" strike="noStrike">
                <a:solidFill>
                  <a:srgbClr val="000000"/>
                </a:solidFill>
                <a:latin typeface="Arial"/>
                <a:ea typeface="Arial"/>
                <a:cs typeface="Arial"/>
                <a:sym typeface="Arial"/>
              </a:rPr>
              <a:t> body, and what looks and</a:t>
            </a:r>
            <a:r>
              <a:rPr b="0" i="1" lang="en-GB" sz="1200" u="none" strike="noStrike">
                <a:solidFill>
                  <a:srgbClr val="000000"/>
                </a:solidFill>
                <a:latin typeface="Arial"/>
                <a:ea typeface="Arial"/>
                <a:cs typeface="Arial"/>
                <a:sym typeface="Arial"/>
              </a:rPr>
              <a:t> </a:t>
            </a:r>
            <a:r>
              <a:rPr b="0" i="0" lang="en-GB" sz="1200" u="none" strike="noStrike">
                <a:solidFill>
                  <a:srgbClr val="000000"/>
                </a:solidFill>
                <a:latin typeface="Arial"/>
                <a:ea typeface="Arial"/>
                <a:cs typeface="Arial"/>
                <a:sym typeface="Arial"/>
              </a:rPr>
              <a:t>feels normal for </a:t>
            </a:r>
            <a:r>
              <a:rPr b="1" lang="en-GB">
                <a:solidFill>
                  <a:srgbClr val="000000"/>
                </a:solidFill>
              </a:rPr>
              <a:t>you</a:t>
            </a:r>
            <a:r>
              <a:rPr b="0" i="0" lang="en-GB" sz="1200" u="none" strike="noStrike">
                <a:solidFill>
                  <a:srgbClr val="000000"/>
                </a:solidFill>
                <a:latin typeface="Arial"/>
                <a:ea typeface="Arial"/>
                <a:cs typeface="Arial"/>
                <a:sym typeface="Arial"/>
              </a:rPr>
              <a:t>. </a:t>
            </a:r>
            <a:endParaRPr/>
          </a:p>
          <a:p>
            <a:pPr indent="-95250" lvl="0" marL="171450" rtl="0" algn="l">
              <a:lnSpc>
                <a:spcPct val="100000"/>
              </a:lnSpc>
              <a:spcBef>
                <a:spcPts val="0"/>
              </a:spcBef>
              <a:spcAft>
                <a:spcPts val="0"/>
              </a:spcAft>
              <a:buClr>
                <a:schemeClr val="dk1"/>
              </a:buClr>
              <a:buSzPts val="1200"/>
              <a:buFont typeface="Arial"/>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b="0" lang="en-GB" sz="1200">
                <a:latin typeface="Arial"/>
                <a:ea typeface="Arial"/>
                <a:cs typeface="Arial"/>
                <a:sym typeface="Arial"/>
              </a:rPr>
              <a:t>Now don’t worry, you don’t have to remember all the signs; </a:t>
            </a:r>
            <a:r>
              <a:rPr b="0" i="0" lang="en-GB" sz="1200" u="none" strike="noStrike">
                <a:solidFill>
                  <a:srgbClr val="000000"/>
                </a:solidFill>
                <a:latin typeface="Arial"/>
                <a:ea typeface="Arial"/>
                <a:cs typeface="Arial"/>
                <a:sym typeface="Arial"/>
              </a:rPr>
              <a:t>CoppaFeel! have created handy checking cards and shower stickers to help you get clued up on the signs of breast cancer…</a:t>
            </a:r>
            <a:endParaRPr b="0" sz="1200">
              <a:latin typeface="Arial"/>
              <a:ea typeface="Arial"/>
              <a:cs typeface="Arial"/>
              <a:sym typeface="Arial"/>
            </a:endParaRPr>
          </a:p>
          <a:p>
            <a:pPr indent="0" lvl="0" marL="0" rtl="0" algn="l">
              <a:lnSpc>
                <a:spcPct val="100000"/>
              </a:lnSpc>
              <a:spcBef>
                <a:spcPts val="0"/>
              </a:spcBef>
              <a:spcAft>
                <a:spcPts val="0"/>
              </a:spcAft>
              <a:buSzPts val="1400"/>
              <a:buNone/>
            </a:pPr>
            <a:br>
              <a:rPr b="1" i="1" lang="en-GB" sz="1200">
                <a:highlight>
                  <a:srgbClr val="FFFF00"/>
                </a:highlight>
                <a:latin typeface="Arial"/>
                <a:ea typeface="Arial"/>
                <a:cs typeface="Arial"/>
                <a:sym typeface="Arial"/>
              </a:rPr>
            </a:br>
            <a:r>
              <a:rPr b="1" i="1" lang="en-GB" sz="1200">
                <a:highlight>
                  <a:srgbClr val="FFFF00"/>
                </a:highlight>
                <a:latin typeface="Arial"/>
                <a:ea typeface="Arial"/>
                <a:cs typeface="Arial"/>
                <a:sym typeface="Arial"/>
              </a:rPr>
              <a:t>This is a good opportunity to signpost to, or hand out some CoppaFeel! resources for students to take away with them. </a:t>
            </a:r>
            <a:endParaRPr i="1"/>
          </a:p>
        </p:txBody>
      </p:sp>
      <p:sp>
        <p:nvSpPr>
          <p:cNvPr id="87" name="Google Shape;8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14</a:t>
            </a:r>
            <a:r>
              <a:rPr b="1" i="0" lang="en-GB" sz="1200" u="sng" strike="noStrike">
                <a:solidFill>
                  <a:srgbClr val="000000"/>
                </a:solidFill>
                <a:latin typeface="Arial"/>
                <a:ea typeface="Arial"/>
                <a:cs typeface="Arial"/>
                <a:sym typeface="Arial"/>
              </a:rPr>
              <a:t>: N</a:t>
            </a:r>
            <a:r>
              <a:rPr b="1" lang="en-GB" u="sng">
                <a:solidFill>
                  <a:srgbClr val="000000"/>
                </a:solidFill>
              </a:rPr>
              <a:t>atural changes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Our bodies are </a:t>
            </a:r>
            <a:r>
              <a:rPr b="1" lang="en-GB"/>
              <a:t>always</a:t>
            </a:r>
            <a:r>
              <a:rPr lang="en-GB">
                <a:latin typeface="Arial"/>
                <a:ea typeface="Arial"/>
                <a:cs typeface="Arial"/>
                <a:sym typeface="Arial"/>
              </a:rPr>
              <a:t> changing.</a:t>
            </a:r>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Chests come in </a:t>
            </a:r>
            <a:r>
              <a:rPr b="1" lang="en-GB"/>
              <a:t>all</a:t>
            </a:r>
            <a:r>
              <a:rPr lang="en-GB">
                <a:latin typeface="Arial"/>
                <a:ea typeface="Arial"/>
                <a:cs typeface="Arial"/>
                <a:sym typeface="Arial"/>
              </a:rPr>
              <a:t> shapes and sizes. The size of your chest doesn’t affect your risk of breast cancer. </a:t>
            </a:r>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You may have different sized breasts, nipples that point in different directions or nipples with hair around them. If they’ve always been that way and it’s normal for you, then you don’t need to worry.</a:t>
            </a:r>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If you have </a:t>
            </a:r>
            <a:r>
              <a:rPr lang="en-GB" u="none">
                <a:latin typeface="Arial"/>
                <a:ea typeface="Arial"/>
                <a:cs typeface="Arial"/>
                <a:sym typeface="Arial"/>
              </a:rPr>
              <a:t>periods</a:t>
            </a:r>
            <a:r>
              <a:rPr lang="en-GB">
                <a:latin typeface="Arial"/>
                <a:ea typeface="Arial"/>
                <a:cs typeface="Arial"/>
                <a:sym typeface="Arial"/>
              </a:rPr>
              <a:t>, you might notice natural changes in your chest because of changes in your hormones during your monthly cycle. It’s normal for your breasts to feel tender, sore or swollen around your period.</a:t>
            </a:r>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And finally, some lumps are perfectly normal, but if you get a new lump or a lump comes back, contact your GP.</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To find out more about natural chest changes visit the CoppaFeel! website.</a:t>
            </a:r>
            <a:endParaRPr/>
          </a:p>
          <a:p>
            <a:pPr indent="0" lvl="0" marL="0" rtl="0" algn="l">
              <a:lnSpc>
                <a:spcPct val="100000"/>
              </a:lnSpc>
              <a:spcBef>
                <a:spcPts val="0"/>
              </a:spcBef>
              <a:spcAft>
                <a:spcPts val="0"/>
              </a:spcAft>
              <a:buSzPts val="1400"/>
              <a:buNone/>
            </a:pPr>
            <a:r>
              <a:t/>
            </a:r>
            <a:endParaRPr/>
          </a:p>
        </p:txBody>
      </p:sp>
      <p:sp>
        <p:nvSpPr>
          <p:cNvPr id="93" name="Google Shape;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15</a:t>
            </a:r>
            <a:r>
              <a:rPr b="1" i="0" lang="en-GB" sz="1200" u="sng" strike="noStrike">
                <a:solidFill>
                  <a:srgbClr val="000000"/>
                </a:solidFill>
                <a:latin typeface="Arial"/>
                <a:ea typeface="Arial"/>
                <a:cs typeface="Arial"/>
                <a:sym typeface="Arial"/>
              </a:rPr>
              <a:t>: </a:t>
            </a:r>
            <a:r>
              <a:rPr b="1" lang="en-GB" u="sng">
                <a:solidFill>
                  <a:srgbClr val="000000"/>
                </a:solidFill>
              </a:rPr>
              <a:t>Text reminder service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One of the most common reasons for people not checking monthly is that they forget, so CoppaFeel! have some fun ways to remind you:</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They can send you a text reminder for </a:t>
            </a:r>
            <a:r>
              <a:rPr b="1" lang="en-GB"/>
              <a:t>free</a:t>
            </a:r>
            <a:r>
              <a:rPr lang="en-GB">
                <a:latin typeface="Arial"/>
                <a:ea typeface="Arial"/>
                <a:cs typeface="Arial"/>
                <a:sym typeface="Arial"/>
              </a:rPr>
              <a:t> every month to get you checking. Text </a:t>
            </a:r>
            <a:r>
              <a:rPr b="1" lang="en-GB"/>
              <a:t>NORMAL</a:t>
            </a:r>
            <a:r>
              <a:rPr lang="en-GB">
                <a:latin typeface="Arial"/>
                <a:ea typeface="Arial"/>
                <a:cs typeface="Arial"/>
                <a:sym typeface="Arial"/>
              </a:rPr>
              <a:t> to </a:t>
            </a:r>
            <a:r>
              <a:rPr b="1" lang="en-GB"/>
              <a:t>82228</a:t>
            </a:r>
            <a:r>
              <a:rPr lang="en-GB">
                <a:latin typeface="Arial"/>
                <a:ea typeface="Arial"/>
                <a:cs typeface="Arial"/>
                <a:sym typeface="Arial"/>
              </a:rPr>
              <a:t> to sign up and get a text from once a month. They are usually a little bit silly and include a joke or </a:t>
            </a:r>
            <a:r>
              <a:rPr lang="en-GB"/>
              <a:t>poem. </a:t>
            </a:r>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One of the most common places people check is in the shower, so they also have shower stickers to remind you to have a good look and feel when you lather up.</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t>Don’t forget, you can grab one from me on your way out. </a:t>
            </a:r>
            <a:endParaRPr/>
          </a:p>
        </p:txBody>
      </p:sp>
      <p:sp>
        <p:nvSpPr>
          <p:cNvPr id="99" name="Google Shape;9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16</a:t>
            </a:r>
            <a:r>
              <a:rPr b="1" i="0" lang="en-GB" sz="1200" u="sng" strike="noStrike">
                <a:solidFill>
                  <a:srgbClr val="000000"/>
                </a:solidFill>
                <a:latin typeface="Arial"/>
                <a:ea typeface="Arial"/>
                <a:cs typeface="Arial"/>
                <a:sym typeface="Arial"/>
              </a:rPr>
              <a:t>: </a:t>
            </a:r>
            <a:r>
              <a:rPr b="1" lang="en-GB" u="sng">
                <a:solidFill>
                  <a:srgbClr val="000000"/>
                </a:solidFill>
              </a:rPr>
              <a:t>End</a:t>
            </a:r>
            <a:endParaRPr/>
          </a:p>
          <a:p>
            <a:pPr indent="0" lvl="0" marL="0" marR="0" rtl="0" algn="l">
              <a:lnSpc>
                <a:spcPct val="100000"/>
              </a:lnSpc>
              <a:spcBef>
                <a:spcPts val="0"/>
              </a:spcBef>
              <a:spcAft>
                <a:spcPts val="0"/>
              </a:spcAft>
              <a:buClr>
                <a:schemeClr val="dk1"/>
              </a:buClr>
              <a:buSzPts val="1200"/>
              <a:buFont typeface="Arial"/>
              <a:buNone/>
            </a:pPr>
            <a:r>
              <a:t/>
            </a:r>
            <a:endParaRPr b="1" i="0" sz="1200" u="sng"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I hope you’re all feeling more educated and empowered after this lesson to go away and making chest checking a part of your monthly routine. </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lang="en-GB" sz="1200" u="none">
                <a:latin typeface="Arial"/>
                <a:ea typeface="Arial"/>
                <a:cs typeface="Arial"/>
                <a:sym typeface="Arial"/>
              </a:rPr>
              <a:t>If you’re ever worried about an unusual change in your chest, book an appointment with a GP. </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0" i="0" lang="en-GB" u="none">
                <a:latin typeface="Arial"/>
                <a:ea typeface="Arial"/>
                <a:cs typeface="Arial"/>
                <a:sym typeface="Arial"/>
              </a:rPr>
              <a:t>If you would like more information after this lesson, head to CoppaFeel!’s website (coppafeel.org) which has loads of useful guidance and information. You can also come and grab some handy checking resources from me. </a:t>
            </a:r>
            <a:endParaRPr/>
          </a:p>
          <a:p>
            <a:pPr indent="0" lvl="0" marL="0" marR="0" rtl="0" algn="l">
              <a:lnSpc>
                <a:spcPct val="100000"/>
              </a:lnSpc>
              <a:spcBef>
                <a:spcPts val="0"/>
              </a:spcBef>
              <a:spcAft>
                <a:spcPts val="0"/>
              </a:spcAft>
              <a:buClr>
                <a:schemeClr val="dk1"/>
              </a:buClr>
              <a:buSzPts val="1200"/>
              <a:buFont typeface="Arial"/>
              <a:buNone/>
            </a:pPr>
            <a:r>
              <a:t/>
            </a:r>
            <a:endParaRPr b="0" i="0" u="none">
              <a:highlight>
                <a:srgbClr val="FFFF00"/>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GB" u="none">
                <a:highlight>
                  <a:srgbClr val="FFFF00"/>
                </a:highlight>
                <a:latin typeface="Arial"/>
                <a:ea typeface="Arial"/>
                <a:cs typeface="Arial"/>
                <a:sym typeface="Arial"/>
              </a:rPr>
              <a:t>If you have time to do a recap: </a:t>
            </a:r>
            <a:endParaRPr/>
          </a:p>
          <a:p>
            <a:pPr indent="0" lvl="0" marL="0" marR="0" rtl="0" algn="l">
              <a:lnSpc>
                <a:spcPct val="100000"/>
              </a:lnSpc>
              <a:spcBef>
                <a:spcPts val="0"/>
              </a:spcBef>
              <a:spcAft>
                <a:spcPts val="0"/>
              </a:spcAft>
              <a:buClr>
                <a:schemeClr val="dk1"/>
              </a:buClr>
              <a:buSzPts val="1200"/>
              <a:buFont typeface="Arial"/>
              <a:buNone/>
            </a:pPr>
            <a:r>
              <a:t/>
            </a:r>
            <a:endParaRPr b="0" i="0" u="none">
              <a:highlight>
                <a:srgbClr val="FFFF00"/>
              </a:highlight>
              <a:latin typeface="Arial"/>
              <a:ea typeface="Arial"/>
              <a:cs typeface="Arial"/>
              <a:sym typeface="Arial"/>
            </a:endParaRPr>
          </a:p>
          <a:p>
            <a:pPr indent="0" lvl="0" marL="0" rtl="0" algn="l">
              <a:lnSpc>
                <a:spcPct val="100000"/>
              </a:lnSpc>
              <a:spcBef>
                <a:spcPts val="0"/>
              </a:spcBef>
              <a:spcAft>
                <a:spcPts val="0"/>
              </a:spcAft>
              <a:buSzPts val="1400"/>
              <a:buNone/>
            </a:pPr>
            <a:r>
              <a:rPr i="1" lang="en-GB">
                <a:latin typeface="Arial"/>
                <a:ea typeface="Arial"/>
                <a:cs typeface="Arial"/>
                <a:sym typeface="Arial"/>
              </a:rPr>
              <a:t>So let’s recap.</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GB" u="sng"/>
              <a:t>One, check your chest every month.</a:t>
            </a:r>
            <a:endParaRPr b="1"/>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This helps you to know what your body looks </a:t>
            </a:r>
            <a:r>
              <a:rPr b="1" lang="en-GB"/>
              <a:t>and</a:t>
            </a:r>
            <a:r>
              <a:rPr lang="en-GB">
                <a:latin typeface="Arial"/>
                <a:ea typeface="Arial"/>
                <a:cs typeface="Arial"/>
                <a:sym typeface="Arial"/>
              </a:rPr>
              <a:t> feels like, so you’ll notice any unusual changes quickly. You can check in the shower, when you are getting dressed, while applying lotion, or lying down in bed – just make it part of your normal routine. Remember, there isn’t a specific way to check and everyone’s ‘normal’ will be different.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GB" u="sng"/>
              <a:t>Two, look and feel.</a:t>
            </a:r>
            <a:endParaRPr b="1"/>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Many of the signs of breast cancer are changes you would only notice by seeing how your chest looks so we recommend coppin’ a feel </a:t>
            </a:r>
            <a:r>
              <a:rPr b="1" lang="en-GB"/>
              <a:t>and</a:t>
            </a:r>
            <a:r>
              <a:rPr lang="en-GB">
                <a:latin typeface="Arial"/>
                <a:ea typeface="Arial"/>
                <a:cs typeface="Arial"/>
                <a:sym typeface="Arial"/>
              </a:rPr>
              <a:t> taking a look during your monthly checks. Remember, </a:t>
            </a:r>
            <a:r>
              <a:rPr b="1" lang="en-GB"/>
              <a:t>everyone</a:t>
            </a:r>
            <a:r>
              <a:rPr lang="en-GB">
                <a:latin typeface="Arial"/>
                <a:ea typeface="Arial"/>
                <a:cs typeface="Arial"/>
                <a:sym typeface="Arial"/>
              </a:rPr>
              <a:t> has breast tissue which goes from your rib cage, all the way up to your collarbone and under your armpits, including your nipples, so check this </a:t>
            </a:r>
            <a:r>
              <a:rPr b="1" lang="en-GB"/>
              <a:t>whole</a:t>
            </a:r>
            <a:r>
              <a:rPr lang="en-GB">
                <a:latin typeface="Arial"/>
                <a:ea typeface="Arial"/>
                <a:cs typeface="Arial"/>
                <a:sym typeface="Arial"/>
              </a:rPr>
              <a:t> area.</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i="0" lang="en-GB" u="sng"/>
              <a:t>And Three, if in doubt, get it checked out.</a:t>
            </a:r>
            <a:endParaRPr b="1"/>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Early detection is the </a:t>
            </a:r>
            <a:r>
              <a:rPr b="1" lang="en-GB"/>
              <a:t>best</a:t>
            </a:r>
            <a:r>
              <a:rPr lang="en-GB">
                <a:latin typeface="Arial"/>
                <a:ea typeface="Arial"/>
                <a:cs typeface="Arial"/>
                <a:sym typeface="Arial"/>
              </a:rPr>
              <a:t> form of defence. If you find something that’s unusual for you, don’t panic. There are lots of reasons why there might be changes but it’s </a:t>
            </a:r>
            <a:r>
              <a:rPr b="1" lang="en-GB"/>
              <a:t>always</a:t>
            </a:r>
            <a:r>
              <a:rPr lang="en-GB">
                <a:latin typeface="Arial"/>
                <a:ea typeface="Arial"/>
                <a:cs typeface="Arial"/>
                <a:sym typeface="Arial"/>
              </a:rPr>
              <a:t> best to get it checked out by </a:t>
            </a:r>
            <a:r>
              <a:rPr lang="en-GB"/>
              <a:t>your</a:t>
            </a:r>
            <a:r>
              <a:rPr lang="en-GB">
                <a:latin typeface="Arial"/>
                <a:ea typeface="Arial"/>
                <a:cs typeface="Arial"/>
                <a:sym typeface="Arial"/>
              </a:rPr>
              <a:t> GP.</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b="1" i="1" lang="en-GB">
                <a:highlight>
                  <a:srgbClr val="FFFF00"/>
                </a:highlight>
              </a:rPr>
              <a:t>[Woo! THANK YOU for helping us educate more people about the importance of chest checking and potentially, saving lives! You’ve just done something BRILLIANT so we recommend treating yourself and take a moment to recognise your contribution to our life-saving mission.]</a:t>
            </a:r>
            <a:endParaRPr b="1" i="1">
              <a:highlight>
                <a:srgbClr val="FFFF00"/>
              </a:highlight>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t/>
            </a:r>
            <a:endParaRPr b="1" i="1" u="none">
              <a:highlight>
                <a:srgbClr val="FFFF00"/>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1" u="none">
              <a:highlight>
                <a:srgbClr val="FFFF00"/>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b="1" i="1" u="none">
              <a:highlight>
                <a:srgbClr val="FFFF00"/>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5" name="Google Shape;10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 name="Google Shape;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a:t>
            </a:r>
            <a:r>
              <a:rPr b="1" i="0" lang="en-GB" sz="1200" u="sng" strike="noStrike">
                <a:solidFill>
                  <a:srgbClr val="000000"/>
                </a:solidFill>
                <a:latin typeface="Arial"/>
                <a:ea typeface="Arial"/>
                <a:cs typeface="Arial"/>
                <a:sym typeface="Arial"/>
              </a:rPr>
              <a:t>2: </a:t>
            </a:r>
            <a:r>
              <a:rPr b="1" lang="en-GB" u="sng">
                <a:solidFill>
                  <a:srgbClr val="000000"/>
                </a:solidFill>
              </a:rPr>
              <a:t>Session overview </a:t>
            </a:r>
            <a:endParaRPr/>
          </a:p>
          <a:p>
            <a:pPr indent="0" lvl="0" marL="0" marR="0" rtl="0" algn="l">
              <a:lnSpc>
                <a:spcPct val="100000"/>
              </a:lnSpc>
              <a:spcBef>
                <a:spcPts val="0"/>
              </a:spcBef>
              <a:spcAft>
                <a:spcPts val="0"/>
              </a:spcAft>
              <a:buClr>
                <a:schemeClr val="dk1"/>
              </a:buClr>
              <a:buSzPts val="1200"/>
              <a:buFont typeface="Arial"/>
              <a:buNone/>
            </a:pPr>
            <a:r>
              <a:t/>
            </a:r>
            <a:endParaRPr b="1" i="0" sz="1200" u="sng"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strike="noStrike">
                <a:solidFill>
                  <a:srgbClr val="000000"/>
                </a:solidFill>
                <a:latin typeface="Arial"/>
                <a:ea typeface="Arial"/>
                <a:cs typeface="Arial"/>
                <a:sym typeface="Arial"/>
              </a:rPr>
              <a:t>Today’s lesson is brought to you by CoppaFeel!, the UK’s only youth focused breast cancer awareness charity.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strike="noStrike">
                <a:solidFill>
                  <a:srgbClr val="000000"/>
                </a:solidFill>
                <a:latin typeface="Arial"/>
                <a:ea typeface="Arial"/>
                <a:cs typeface="Arial"/>
                <a:sym typeface="Arial"/>
              </a:rPr>
              <a:t>In this lesson we’ll be learning:</a:t>
            </a:r>
            <a:endParaRPr/>
          </a:p>
          <a:p>
            <a:pPr indent="0" lvl="0" marL="0" marR="0" rtl="0" algn="l">
              <a:lnSpc>
                <a:spcPct val="100000"/>
              </a:lnSpc>
              <a:spcBef>
                <a:spcPts val="0"/>
              </a:spcBef>
              <a:spcAft>
                <a:spcPts val="0"/>
              </a:spcAft>
              <a:buClr>
                <a:schemeClr val="dk1"/>
              </a:buClr>
              <a:buSzPts val="1200"/>
              <a:buFont typeface="Arial"/>
              <a:buNone/>
            </a:pPr>
            <a:r>
              <a:t/>
            </a:r>
            <a:endParaRPr b="0" i="0" sz="1200" u="none" strike="noStrike">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What breast cancer is </a:t>
            </a:r>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Key breast cancer statistics </a:t>
            </a:r>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How </a:t>
            </a:r>
            <a:r>
              <a:rPr lang="en-GB">
                <a:solidFill>
                  <a:srgbClr val="000000"/>
                </a:solidFill>
              </a:rPr>
              <a:t>to</a:t>
            </a:r>
            <a:r>
              <a:rPr b="0" i="0" lang="en-GB" sz="1200" u="none" strike="noStrike">
                <a:solidFill>
                  <a:srgbClr val="000000"/>
                </a:solidFill>
                <a:latin typeface="Arial"/>
                <a:ea typeface="Arial"/>
                <a:cs typeface="Arial"/>
                <a:sym typeface="Arial"/>
              </a:rPr>
              <a:t> check your chest</a:t>
            </a:r>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Signs of breast cancer</a:t>
            </a:r>
            <a:endParaRPr/>
          </a:p>
          <a:p>
            <a:pPr indent="-171450" lvl="0" marL="171450" rtl="0" algn="l">
              <a:lnSpc>
                <a:spcPct val="100000"/>
              </a:lnSpc>
              <a:spcBef>
                <a:spcPts val="0"/>
              </a:spcBef>
              <a:spcAft>
                <a:spcPts val="0"/>
              </a:spcAft>
              <a:buClr>
                <a:srgbClr val="000000"/>
              </a:buClr>
              <a:buSzPts val="1200"/>
              <a:buFont typeface="Arial"/>
              <a:buChar char="•"/>
            </a:pPr>
            <a:r>
              <a:rPr b="0" i="0" lang="en-GB" sz="1200" u="none" strike="noStrike">
                <a:solidFill>
                  <a:srgbClr val="000000"/>
                </a:solidFill>
                <a:latin typeface="Arial"/>
                <a:ea typeface="Arial"/>
                <a:cs typeface="Arial"/>
                <a:sym typeface="Arial"/>
              </a:rPr>
              <a:t>How CoppaFeel! can remind you to check every month</a:t>
            </a:r>
            <a:endParaRPr b="0" sz="1200">
              <a:latin typeface="Arial"/>
              <a:ea typeface="Arial"/>
              <a:cs typeface="Arial"/>
              <a:sym typeface="Arial"/>
            </a:endParaRPr>
          </a:p>
        </p:txBody>
      </p:sp>
      <p:sp>
        <p:nvSpPr>
          <p:cNvPr id="21" name="Google Shape;2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a:t>
            </a:r>
            <a:r>
              <a:rPr b="1" i="0" lang="en-GB" sz="1200" u="sng" strike="noStrike">
                <a:solidFill>
                  <a:srgbClr val="000000"/>
                </a:solidFill>
                <a:latin typeface="Arial"/>
                <a:ea typeface="Arial"/>
                <a:cs typeface="Arial"/>
                <a:sym typeface="Arial"/>
              </a:rPr>
              <a:t> 3:</a:t>
            </a:r>
            <a:r>
              <a:rPr b="1" lang="en-GB" u="sng">
                <a:solidFill>
                  <a:srgbClr val="000000"/>
                </a:solidFill>
              </a:rPr>
              <a:t> Content disclaimer </a:t>
            </a:r>
            <a:endParaRPr b="0" u="sng">
              <a:latin typeface="Arial"/>
              <a:ea typeface="Arial"/>
              <a:cs typeface="Arial"/>
              <a:sym typeface="Arial"/>
            </a:endParaRPr>
          </a:p>
          <a:p>
            <a:pPr indent="0" lvl="0" marL="0" rtl="0" algn="l">
              <a:lnSpc>
                <a:spcPct val="100000"/>
              </a:lnSpc>
              <a:spcBef>
                <a:spcPts val="0"/>
              </a:spcBef>
              <a:spcAft>
                <a:spcPts val="0"/>
              </a:spcAft>
              <a:buSzPts val="1400"/>
              <a:buNone/>
            </a:pPr>
            <a:br>
              <a:rPr b="0" lang="en-GB" sz="1200">
                <a:latin typeface="Arial"/>
                <a:ea typeface="Arial"/>
                <a:cs typeface="Arial"/>
                <a:sym typeface="Arial"/>
              </a:rPr>
            </a:br>
            <a:r>
              <a:rPr b="0" i="0" lang="en-GB" sz="1200" u="none" strike="noStrike">
                <a:solidFill>
                  <a:srgbClr val="000000"/>
                </a:solidFill>
                <a:latin typeface="Arial"/>
                <a:ea typeface="Arial"/>
                <a:cs typeface="Arial"/>
                <a:sym typeface="Arial"/>
              </a:rPr>
              <a:t>We know that cancer is a sensitive subject, and some people may find the topics we talk about today upsetting. If that’s the case, please feel free to…</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1" i="1" lang="en-GB" sz="1200" u="none" strike="noStrike">
                <a:solidFill>
                  <a:srgbClr val="000000"/>
                </a:solidFill>
                <a:highlight>
                  <a:srgbClr val="FFFF00"/>
                </a:highlight>
                <a:latin typeface="Arial"/>
                <a:ea typeface="Arial"/>
                <a:cs typeface="Arial"/>
                <a:sym typeface="Arial"/>
              </a:rPr>
              <a:t>[choose the most appropriate option depending on the setting].</a:t>
            </a:r>
            <a:endParaRPr b="1" sz="1200">
              <a:latin typeface="Arial"/>
              <a:ea typeface="Arial"/>
              <a:cs typeface="Arial"/>
              <a:sym typeface="Arial"/>
            </a:endParaRPr>
          </a:p>
          <a:p>
            <a:pPr indent="0" lvl="0" marL="0" rtl="0" algn="l">
              <a:lnSpc>
                <a:spcPct val="100000"/>
              </a:lnSpc>
              <a:spcBef>
                <a:spcPts val="0"/>
              </a:spcBef>
              <a:spcAft>
                <a:spcPts val="0"/>
              </a:spcAft>
              <a:buSzPts val="1400"/>
              <a:buNone/>
            </a:pPr>
            <a:br>
              <a:rPr b="0" lang="en-GB" sz="1200">
                <a:latin typeface="Arial"/>
                <a:ea typeface="Arial"/>
                <a:cs typeface="Arial"/>
                <a:sym typeface="Arial"/>
              </a:rPr>
            </a:br>
            <a:r>
              <a:rPr b="1" i="1" lang="en-GB" sz="1200" u="sng">
                <a:solidFill>
                  <a:srgbClr val="000000"/>
                </a:solidFill>
                <a:highlight>
                  <a:srgbClr val="FFFF00"/>
                </a:highlight>
                <a:latin typeface="Arial"/>
                <a:ea typeface="Arial"/>
                <a:cs typeface="Arial"/>
                <a:sym typeface="Arial"/>
              </a:rPr>
              <a:t>Schools</a:t>
            </a:r>
            <a:r>
              <a:rPr b="0" i="1" lang="en-GB" sz="1200" u="none" strike="noStrike">
                <a:solidFill>
                  <a:srgbClr val="000000"/>
                </a:solidFill>
                <a:highlight>
                  <a:srgbClr val="FFFF00"/>
                </a:highlight>
                <a:latin typeface="Arial"/>
                <a:ea typeface="Arial"/>
                <a:cs typeface="Arial"/>
                <a:sym typeface="Arial"/>
              </a:rPr>
              <a:t>:</a:t>
            </a:r>
            <a:r>
              <a:rPr b="0" i="1" lang="en-GB" sz="1200" u="none" strike="noStrike">
                <a:solidFill>
                  <a:srgbClr val="000000"/>
                </a:solidFill>
                <a:latin typeface="Arial"/>
                <a:ea typeface="Arial"/>
                <a:cs typeface="Arial"/>
                <a:sym typeface="Arial"/>
              </a:rPr>
              <a:t> </a:t>
            </a:r>
            <a:r>
              <a:rPr b="0" i="0" lang="en-GB" sz="1200" u="none" strike="noStrike">
                <a:solidFill>
                  <a:srgbClr val="000000"/>
                </a:solidFill>
                <a:latin typeface="Arial"/>
                <a:ea typeface="Arial"/>
                <a:cs typeface="Arial"/>
                <a:sym typeface="Arial"/>
              </a:rPr>
              <a:t>step outside and speak to a teacher</a:t>
            </a:r>
            <a:endParaRPr b="0" sz="1200">
              <a:latin typeface="Arial"/>
              <a:ea typeface="Arial"/>
              <a:cs typeface="Arial"/>
              <a:sym typeface="Arial"/>
            </a:endParaRPr>
          </a:p>
          <a:p>
            <a:pPr indent="0" lvl="0" marL="0" rtl="0" algn="l">
              <a:lnSpc>
                <a:spcPct val="100000"/>
              </a:lnSpc>
              <a:spcBef>
                <a:spcPts val="0"/>
              </a:spcBef>
              <a:spcAft>
                <a:spcPts val="0"/>
              </a:spcAft>
              <a:buSzPts val="1400"/>
              <a:buNone/>
            </a:pPr>
            <a:r>
              <a:rPr b="1" i="1" lang="en-GB" sz="1200" u="sng">
                <a:solidFill>
                  <a:srgbClr val="000000"/>
                </a:solidFill>
                <a:highlight>
                  <a:srgbClr val="FFFF00"/>
                </a:highlight>
                <a:latin typeface="Arial"/>
                <a:ea typeface="Arial"/>
                <a:cs typeface="Arial"/>
                <a:sym typeface="Arial"/>
              </a:rPr>
              <a:t>Youth group</a:t>
            </a:r>
            <a:r>
              <a:rPr b="0" i="1" lang="en-GB" sz="1200" u="none" strike="noStrike">
                <a:solidFill>
                  <a:srgbClr val="000000"/>
                </a:solidFill>
                <a:highlight>
                  <a:srgbClr val="FFFF00"/>
                </a:highlight>
                <a:latin typeface="Arial"/>
                <a:ea typeface="Arial"/>
                <a:cs typeface="Arial"/>
                <a:sym typeface="Arial"/>
              </a:rPr>
              <a:t>:</a:t>
            </a:r>
            <a:r>
              <a:rPr b="0" i="1" lang="en-GB" sz="1200" u="none" strike="noStrike">
                <a:solidFill>
                  <a:srgbClr val="000000"/>
                </a:solidFill>
                <a:latin typeface="Arial"/>
                <a:ea typeface="Arial"/>
                <a:cs typeface="Arial"/>
                <a:sym typeface="Arial"/>
              </a:rPr>
              <a:t> </a:t>
            </a:r>
            <a:r>
              <a:rPr b="0" i="0" lang="en-GB" sz="1200" u="none" strike="noStrike">
                <a:solidFill>
                  <a:srgbClr val="000000"/>
                </a:solidFill>
                <a:latin typeface="Arial"/>
                <a:ea typeface="Arial"/>
                <a:cs typeface="Arial"/>
                <a:sym typeface="Arial"/>
              </a:rPr>
              <a:t>step outside and speak to a trusted adult</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GB" sz="1200" u="none" strike="noStrike">
                <a:solidFill>
                  <a:srgbClr val="000000"/>
                </a:solidFill>
                <a:highlight>
                  <a:srgbClr val="FFFF00"/>
                </a:highlight>
                <a:latin typeface="Arial"/>
                <a:ea typeface="Arial"/>
                <a:cs typeface="Arial"/>
                <a:sym typeface="Arial"/>
              </a:rPr>
              <a:t>A note on terms: </a:t>
            </a:r>
            <a:r>
              <a:rPr b="0" i="0" lang="en-GB" sz="1200" u="none" strike="noStrike">
                <a:solidFill>
                  <a:srgbClr val="000000"/>
                </a:solidFill>
                <a:latin typeface="Arial"/>
                <a:ea typeface="Arial"/>
                <a:cs typeface="Arial"/>
                <a:sym typeface="Arial"/>
              </a:rPr>
              <a:t>Throughout the presentation we’ll use the term </a:t>
            </a:r>
            <a:r>
              <a:rPr b="1" i="0" lang="en-GB" sz="1200" u="none" strike="noStrike">
                <a:solidFill>
                  <a:srgbClr val="000000"/>
                </a:solidFill>
                <a:highlight>
                  <a:srgbClr val="FFFF00"/>
                </a:highlight>
                <a:latin typeface="Arial"/>
                <a:ea typeface="Arial"/>
                <a:cs typeface="Arial"/>
                <a:sym typeface="Arial"/>
              </a:rPr>
              <a:t>[choose one: boobs, breast, pecs, chest] </a:t>
            </a:r>
            <a:r>
              <a:rPr b="0" i="0" lang="en-GB" sz="1200" u="none" strike="noStrike">
                <a:solidFill>
                  <a:srgbClr val="000000"/>
                </a:solidFill>
                <a:latin typeface="Arial"/>
                <a:ea typeface="Arial"/>
                <a:cs typeface="Arial"/>
                <a:sym typeface="Arial"/>
              </a:rPr>
              <a:t>but it’s important to say that breast cancer can happen to people of all genders. You might use a different term to the one being used and that’s ok! Whatever term you use, we’re referring to the area </a:t>
            </a:r>
            <a:r>
              <a:rPr lang="en-GB">
                <a:latin typeface="Arial"/>
                <a:ea typeface="Arial"/>
                <a:cs typeface="Arial"/>
                <a:sym typeface="Arial"/>
              </a:rPr>
              <a:t>from your rib cage, all the way up to your collarbone and under your armpits, including your nipples. </a:t>
            </a:r>
            <a:endParaRPr b="0" i="0" sz="1200" u="none" strike="noStrike">
              <a:solidFill>
                <a:srgbClr val="000000"/>
              </a:solidFill>
              <a:latin typeface="Arial"/>
              <a:ea typeface="Arial"/>
              <a:cs typeface="Arial"/>
              <a:sym typeface="Arial"/>
            </a:endParaRPr>
          </a:p>
        </p:txBody>
      </p:sp>
      <p:sp>
        <p:nvSpPr>
          <p:cNvPr id="27" name="Google Shape;2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a:t>
            </a:r>
            <a:r>
              <a:rPr b="1" i="0" lang="en-GB" sz="1200" u="sng" strike="noStrike">
                <a:solidFill>
                  <a:srgbClr val="000000"/>
                </a:solidFill>
                <a:latin typeface="Arial"/>
                <a:ea typeface="Arial"/>
                <a:cs typeface="Arial"/>
                <a:sym typeface="Arial"/>
              </a:rPr>
              <a:t> 4: </a:t>
            </a:r>
            <a:r>
              <a:rPr b="1" lang="en-GB" u="sng">
                <a:solidFill>
                  <a:srgbClr val="000000"/>
                </a:solidFill>
              </a:rPr>
              <a:t>What is breast cancer?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a:t>So, what </a:t>
            </a:r>
            <a:r>
              <a:rPr lang="en-GB" u="sng"/>
              <a:t>IS</a:t>
            </a:r>
            <a:r>
              <a:rPr lang="en-GB"/>
              <a:t> breast cancer?</a:t>
            </a:r>
            <a:endParaRPr/>
          </a:p>
          <a:p>
            <a:pPr indent="0" lvl="0" marL="0" rtl="0" algn="l">
              <a:spcBef>
                <a:spcPts val="0"/>
              </a:spcBef>
              <a:spcAft>
                <a:spcPts val="0"/>
              </a:spcAft>
              <a:buClr>
                <a:schemeClr val="dk1"/>
              </a:buClr>
              <a:buSzPts val="1100"/>
              <a:buFont typeface="Arial"/>
              <a:buNone/>
            </a:pPr>
            <a:r>
              <a:t/>
            </a:r>
            <a:endParaRPr/>
          </a:p>
          <a:p>
            <a:pPr indent="-317500" lvl="0" marL="457200" rtl="0" algn="l">
              <a:spcBef>
                <a:spcPts val="0"/>
              </a:spcBef>
              <a:spcAft>
                <a:spcPts val="0"/>
              </a:spcAft>
              <a:buClr>
                <a:schemeClr val="dk1"/>
              </a:buClr>
              <a:buSzPts val="1400"/>
              <a:buChar char="●"/>
            </a:pPr>
            <a:r>
              <a:rPr lang="en-GB"/>
              <a:t>Cancer is a condition that causes cells in the body to grow out of control. </a:t>
            </a:r>
            <a:endParaRPr/>
          </a:p>
          <a:p>
            <a:pPr indent="-317500" lvl="0" marL="457200" rtl="0" algn="l">
              <a:spcBef>
                <a:spcPts val="0"/>
              </a:spcBef>
              <a:spcAft>
                <a:spcPts val="0"/>
              </a:spcAft>
              <a:buClr>
                <a:schemeClr val="dk1"/>
              </a:buClr>
              <a:buSzPts val="1400"/>
              <a:buChar char="●"/>
            </a:pPr>
            <a:r>
              <a:rPr lang="en-GB"/>
              <a:t>These cells build up to form growths, called tumours. </a:t>
            </a:r>
            <a:endParaRPr/>
          </a:p>
          <a:p>
            <a:pPr indent="-317500" lvl="0" marL="457200" rtl="0" algn="l">
              <a:spcBef>
                <a:spcPts val="0"/>
              </a:spcBef>
              <a:spcAft>
                <a:spcPts val="0"/>
              </a:spcAft>
              <a:buClr>
                <a:schemeClr val="dk1"/>
              </a:buClr>
              <a:buSzPts val="1400"/>
              <a:buChar char="●"/>
            </a:pPr>
            <a:r>
              <a:rPr lang="en-GB"/>
              <a:t>Cancerous (malignant) tumours in breast tissue are called breast cancer.</a:t>
            </a:r>
            <a:endParaRPr/>
          </a:p>
          <a:p>
            <a:pPr indent="-317500" lvl="0" marL="457200" rtl="0" algn="l">
              <a:spcBef>
                <a:spcPts val="0"/>
              </a:spcBef>
              <a:spcAft>
                <a:spcPts val="0"/>
              </a:spcAft>
              <a:buClr>
                <a:schemeClr val="dk1"/>
              </a:buClr>
              <a:buSzPts val="1400"/>
              <a:buChar char="●"/>
            </a:pPr>
            <a:r>
              <a:rPr lang="en-GB"/>
              <a:t>Tumour can be benign or cancerous (malignant). Benign means it is not cancer. </a:t>
            </a:r>
            <a:endParaRPr/>
          </a:p>
          <a:p>
            <a:pPr indent="-317500" lvl="0" marL="457200" rtl="0" algn="l">
              <a:spcBef>
                <a:spcPts val="0"/>
              </a:spcBef>
              <a:spcAft>
                <a:spcPts val="0"/>
              </a:spcAft>
              <a:buClr>
                <a:schemeClr val="dk1"/>
              </a:buClr>
              <a:buSzPts val="1400"/>
              <a:buChar char="●"/>
            </a:pPr>
            <a:r>
              <a:rPr lang="en-GB"/>
              <a:t>Remember that your breast tissue involves the front part of your body – your chest.</a:t>
            </a:r>
            <a:endParaRPr>
              <a:solidFill>
                <a:srgbClr val="000000"/>
              </a:solidFill>
            </a:endParaRPr>
          </a:p>
        </p:txBody>
      </p:sp>
      <p:sp>
        <p:nvSpPr>
          <p:cNvPr id="33" name="Google Shape;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5</a:t>
            </a:r>
            <a:r>
              <a:rPr b="1" i="0" lang="en-GB" sz="1200" u="sng" strike="noStrike">
                <a:solidFill>
                  <a:srgbClr val="000000"/>
                </a:solidFill>
                <a:latin typeface="Arial"/>
                <a:ea typeface="Arial"/>
                <a:cs typeface="Arial"/>
                <a:sym typeface="Arial"/>
              </a:rPr>
              <a:t>: </a:t>
            </a:r>
            <a:r>
              <a:rPr b="1" lang="en-GB" u="sng">
                <a:solidFill>
                  <a:srgbClr val="000000"/>
                </a:solidFill>
              </a:rPr>
              <a:t>Breast cancer statistics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In the UK…</a:t>
            </a:r>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1 in 7 women will have breast cancer in their lifetime. </a:t>
            </a:r>
            <a:endParaRPr/>
          </a:p>
          <a:p>
            <a:pPr indent="-171450" lvl="0" marL="171450" rtl="0" algn="l">
              <a:lnSpc>
                <a:spcPct val="100000"/>
              </a:lnSpc>
              <a:spcBef>
                <a:spcPts val="0"/>
              </a:spcBef>
              <a:spcAft>
                <a:spcPts val="0"/>
              </a:spcAft>
              <a:buClr>
                <a:schemeClr val="dk1"/>
              </a:buClr>
              <a:buSzPts val="1200"/>
              <a:buFont typeface="Arial"/>
              <a:buChar char="•"/>
            </a:pPr>
            <a:r>
              <a:rPr lang="en-GB">
                <a:latin typeface="Arial"/>
                <a:ea typeface="Arial"/>
                <a:cs typeface="Arial"/>
                <a:sym typeface="Arial"/>
              </a:rPr>
              <a:t>This means just over 55,000 women are diagnosed every year.</a:t>
            </a:r>
            <a:endParaRPr/>
          </a:p>
          <a:p>
            <a:pPr indent="0" lvl="0" marL="0" rtl="0" algn="l">
              <a:lnSpc>
                <a:spcPct val="100000"/>
              </a:lnSpc>
              <a:spcBef>
                <a:spcPts val="0"/>
              </a:spcBef>
              <a:spcAft>
                <a:spcPts val="0"/>
              </a:spcAft>
              <a:buSzPts val="1400"/>
              <a:buNone/>
            </a:pPr>
            <a:r>
              <a:t/>
            </a:r>
            <a:endParaRPr b="1" i="1">
              <a:highlight>
                <a:srgbClr val="FFFF00"/>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9" name="Google Shape;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a:t>Slide 6: </a:t>
            </a:r>
            <a:endParaRPr b="1"/>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Statistics can be hard to visualise. But this statistic means that in a classroom of 30 women, roughly 4 will have breast cancer in their lifetime. </a:t>
            </a:r>
            <a:endParaRPr/>
          </a:p>
          <a:p>
            <a:pPr indent="0" lvl="0" marL="0" rtl="0" algn="l">
              <a:lnSpc>
                <a:spcPct val="100000"/>
              </a:lnSpc>
              <a:spcBef>
                <a:spcPts val="0"/>
              </a:spcBef>
              <a:spcAft>
                <a:spcPts val="0"/>
              </a:spcAft>
              <a:buSzPts val="1400"/>
              <a:buNone/>
            </a:pPr>
            <a:r>
              <a:t/>
            </a:r>
            <a:endParaRPr/>
          </a:p>
        </p:txBody>
      </p:sp>
      <p:sp>
        <p:nvSpPr>
          <p:cNvPr id="45" name="Google Shape;45;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a:t>
            </a:r>
            <a:r>
              <a:rPr b="1" i="0" lang="en-GB" sz="1200" u="sng" strike="noStrike">
                <a:solidFill>
                  <a:srgbClr val="000000"/>
                </a:solidFill>
                <a:latin typeface="Arial"/>
                <a:ea typeface="Arial"/>
                <a:cs typeface="Arial"/>
                <a:sym typeface="Arial"/>
              </a:rPr>
              <a:t> </a:t>
            </a:r>
            <a:r>
              <a:rPr b="1" lang="en-GB" u="sng">
                <a:solidFill>
                  <a:srgbClr val="000000"/>
                </a:solidFill>
              </a:rPr>
              <a:t>7</a:t>
            </a:r>
            <a:r>
              <a:rPr b="1" i="0" lang="en-GB" sz="1200" u="sng" strike="noStrike">
                <a:solidFill>
                  <a:srgbClr val="000000"/>
                </a:solidFill>
                <a:latin typeface="Arial"/>
                <a:ea typeface="Arial"/>
                <a:cs typeface="Arial"/>
                <a:sym typeface="Arial"/>
              </a:rPr>
              <a:t>: </a:t>
            </a:r>
            <a:r>
              <a:rPr b="1" lang="en-GB" u="sng">
                <a:solidFill>
                  <a:srgbClr val="000000"/>
                </a:solidFill>
              </a:rPr>
              <a:t>Breast cancer can affect people of all genders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Breast cancer can affect people of </a:t>
            </a:r>
            <a:r>
              <a:rPr lang="en-GB" u="sng">
                <a:latin typeface="Arial"/>
                <a:ea typeface="Arial"/>
                <a:cs typeface="Arial"/>
                <a:sym typeface="Arial"/>
              </a:rPr>
              <a:t>ALL</a:t>
            </a:r>
            <a:r>
              <a:rPr lang="en-GB">
                <a:latin typeface="Arial"/>
                <a:ea typeface="Arial"/>
                <a:cs typeface="Arial"/>
                <a:sym typeface="Arial"/>
              </a:rPr>
              <a:t> genders, and whilst more common in women, nearly 400 men are diagnosed every year in the UK.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Research on breast cancer in transgender people is limited. What we do know is that everyone has breast tissue so whatever your gender, we want you to </a:t>
            </a:r>
            <a:r>
              <a:rPr lang="en-GB"/>
              <a:t>be checking your chest! </a:t>
            </a:r>
            <a:endParaRPr/>
          </a:p>
          <a:p>
            <a:pPr indent="0" lvl="0" marL="0" rtl="0" algn="l">
              <a:lnSpc>
                <a:spcPct val="100000"/>
              </a:lnSpc>
              <a:spcBef>
                <a:spcPts val="0"/>
              </a:spcBef>
              <a:spcAft>
                <a:spcPts val="0"/>
              </a:spcAft>
              <a:buSzPts val="1400"/>
              <a:buNone/>
            </a:pPr>
            <a:r>
              <a:t/>
            </a:r>
            <a:endParaRPr/>
          </a:p>
        </p:txBody>
      </p:sp>
      <p:sp>
        <p:nvSpPr>
          <p:cNvPr id="51" name="Google Shape;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8</a:t>
            </a:r>
            <a:r>
              <a:rPr b="1" i="0" lang="en-GB" sz="1200" u="sng" strike="noStrike">
                <a:solidFill>
                  <a:srgbClr val="000000"/>
                </a:solidFill>
                <a:latin typeface="Arial"/>
                <a:ea typeface="Arial"/>
                <a:cs typeface="Arial"/>
                <a:sym typeface="Arial"/>
              </a:rPr>
              <a:t>: B</a:t>
            </a:r>
            <a:r>
              <a:rPr b="1" lang="en-GB" u="sng">
                <a:solidFill>
                  <a:srgbClr val="000000"/>
                </a:solidFill>
              </a:rPr>
              <a:t>reast cancer in young people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You might be sitting here thinking, well what does this all have to do with me? I'm young!</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GB">
                <a:latin typeface="Arial"/>
                <a:ea typeface="Arial"/>
                <a:cs typeface="Arial"/>
                <a:sym typeface="Arial"/>
              </a:rPr>
              <a:t>Although breast cancer is rarer in younger people, it still happens.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latin typeface="Arial"/>
                <a:ea typeface="Arial"/>
                <a:cs typeface="Arial"/>
                <a:sym typeface="Arial"/>
              </a:rPr>
              <a:t>In fact, it’s the </a:t>
            </a:r>
            <a:r>
              <a:rPr lang="en-GB" u="none">
                <a:latin typeface="Arial"/>
                <a:ea typeface="Arial"/>
                <a:cs typeface="Arial"/>
                <a:sym typeface="Arial"/>
              </a:rPr>
              <a:t>most</a:t>
            </a:r>
            <a:r>
              <a:rPr lang="en-GB">
                <a:latin typeface="Arial"/>
                <a:ea typeface="Arial"/>
                <a:cs typeface="Arial"/>
                <a:sym typeface="Arial"/>
              </a:rPr>
              <a:t> common cancer for females aged 15 to 44 and around 2,500 people under the age of 40 are diagnosed every year in the UK.</a:t>
            </a:r>
            <a:endParaRPr/>
          </a:p>
          <a:p>
            <a:pPr indent="0" lvl="0" marL="0" rtl="0" algn="l">
              <a:lnSpc>
                <a:spcPct val="100000"/>
              </a:lnSpc>
              <a:spcBef>
                <a:spcPts val="0"/>
              </a:spcBef>
              <a:spcAft>
                <a:spcPts val="0"/>
              </a:spcAft>
              <a:buSzPts val="1400"/>
              <a:buNone/>
            </a:pPr>
            <a:r>
              <a:t/>
            </a:r>
            <a:endParaRPr/>
          </a:p>
        </p:txBody>
      </p:sp>
      <p:sp>
        <p:nvSpPr>
          <p:cNvPr id="57" name="Google Shape;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9</a:t>
            </a:r>
            <a:r>
              <a:rPr b="1" i="0" lang="en-GB" sz="1200" u="sng" strike="noStrike">
                <a:solidFill>
                  <a:srgbClr val="000000"/>
                </a:solidFill>
                <a:latin typeface="Arial"/>
                <a:ea typeface="Arial"/>
                <a:cs typeface="Arial"/>
                <a:sym typeface="Arial"/>
              </a:rPr>
              <a:t>: </a:t>
            </a:r>
            <a:r>
              <a:rPr b="1" lang="en-GB" u="sng">
                <a:solidFill>
                  <a:srgbClr val="000000"/>
                </a:solidFill>
              </a:rPr>
              <a:t>Our mission</a:t>
            </a:r>
            <a:endParaRPr/>
          </a:p>
          <a:p>
            <a:pPr indent="0" lvl="0" marL="0" marR="0" rtl="0" algn="l">
              <a:lnSpc>
                <a:spcPct val="100000"/>
              </a:lnSpc>
              <a:spcBef>
                <a:spcPts val="0"/>
              </a:spcBef>
              <a:spcAft>
                <a:spcPts val="0"/>
              </a:spcAft>
              <a:buClr>
                <a:schemeClr val="dk1"/>
              </a:buClr>
              <a:buSzPts val="1200"/>
              <a:buFont typeface="Arial"/>
              <a:buNone/>
            </a:pPr>
            <a:r>
              <a:t/>
            </a:r>
            <a:endParaRPr b="1" i="0" sz="1200" u="sng"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strike="noStrike">
                <a:solidFill>
                  <a:srgbClr val="000000"/>
                </a:solidFill>
                <a:latin typeface="Arial"/>
                <a:ea typeface="Arial"/>
                <a:cs typeface="Arial"/>
                <a:sym typeface="Arial"/>
              </a:rPr>
              <a:t>CoppaFeel!’s mission is all about the early diagnosis of breast cancer. The charity was founded in 2009 by Kris Hallenga and her twin sister Maren, after</a:t>
            </a:r>
            <a:endParaRPr/>
          </a:p>
          <a:p>
            <a:pPr indent="0" lvl="0" marL="0" marR="0" rtl="0" algn="l">
              <a:lnSpc>
                <a:spcPct val="100000"/>
              </a:lnSpc>
              <a:spcBef>
                <a:spcPts val="0"/>
              </a:spcBef>
              <a:spcAft>
                <a:spcPts val="0"/>
              </a:spcAft>
              <a:buClr>
                <a:srgbClr val="000000"/>
              </a:buClr>
              <a:buSzPts val="1200"/>
              <a:buFont typeface="Arial"/>
              <a:buNone/>
            </a:pPr>
            <a:r>
              <a:rPr b="0" i="0" lang="en-GB" sz="1200" u="none" strike="noStrike">
                <a:solidFill>
                  <a:srgbClr val="000000"/>
                </a:solidFill>
                <a:latin typeface="Arial"/>
                <a:ea typeface="Arial"/>
                <a:cs typeface="Arial"/>
                <a:sym typeface="Arial"/>
              </a:rPr>
              <a:t>Kris was diagnosed with incurable (stage 4/secondary) breast cancer at the age of 23. Kris was struck by the limited information available for young people and so, CoppaFeel! was born.</a:t>
            </a:r>
            <a:endParaRPr/>
          </a:p>
          <a:p>
            <a:pPr indent="0" lvl="0" marL="0" marR="0" rtl="0" algn="l">
              <a:lnSpc>
                <a:spcPct val="100000"/>
              </a:lnSpc>
              <a:spcBef>
                <a:spcPts val="0"/>
              </a:spcBef>
              <a:spcAft>
                <a:spcPts val="0"/>
              </a:spcAft>
              <a:buClr>
                <a:schemeClr val="dk1"/>
              </a:buClr>
              <a:buSzPts val="1200"/>
              <a:buFont typeface="Arial"/>
              <a:buNone/>
            </a:pPr>
            <a:r>
              <a:t/>
            </a:r>
            <a:endParaRPr b="1" i="0" sz="1200" u="sng"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That’s why </a:t>
            </a:r>
            <a:r>
              <a:rPr b="0" i="0" lang="en-GB" sz="1200" u="none">
                <a:solidFill>
                  <a:srgbClr val="000000"/>
                </a:solidFill>
                <a:latin typeface="Arial"/>
                <a:ea typeface="Arial"/>
                <a:cs typeface="Arial"/>
                <a:sym typeface="Arial"/>
              </a:rPr>
              <a:t>I’m delivering this lesson today</a:t>
            </a:r>
            <a:r>
              <a:rPr b="0" i="0" lang="en-GB" sz="1200" u="none" strike="noStrike">
                <a:solidFill>
                  <a:srgbClr val="000000"/>
                </a:solidFill>
                <a:latin typeface="Arial"/>
                <a:ea typeface="Arial"/>
                <a:cs typeface="Arial"/>
                <a:sym typeface="Arial"/>
              </a:rPr>
              <a:t> to educate, </a:t>
            </a:r>
            <a:r>
              <a:rPr lang="en-GB"/>
              <a:t>encourage</a:t>
            </a:r>
            <a:r>
              <a:rPr b="0" i="0" lang="en-GB" sz="1200" u="none" strike="noStrike">
                <a:solidFill>
                  <a:srgbClr val="000000"/>
                </a:solidFill>
                <a:latin typeface="Arial"/>
                <a:ea typeface="Arial"/>
                <a:cs typeface="Arial"/>
                <a:sym typeface="Arial"/>
              </a:rPr>
              <a:t> and empower you!</a:t>
            </a:r>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 </a:t>
            </a:r>
            <a:endParaRPr b="0" i="0" sz="1200" u="none" strike="noStrike">
              <a:solidFill>
                <a:schemeClr val="dk1"/>
              </a:solidFill>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1" i="0" lang="en-GB" sz="1200">
                <a:solidFill>
                  <a:srgbClr val="000000"/>
                </a:solidFill>
              </a:rPr>
              <a:t>E</a:t>
            </a:r>
            <a:r>
              <a:rPr b="1" lang="en-GB">
                <a:solidFill>
                  <a:srgbClr val="000000"/>
                </a:solidFill>
              </a:rPr>
              <a:t>ducate</a:t>
            </a:r>
            <a:r>
              <a:rPr b="0" i="0" lang="en-GB" sz="1200" u="none" strike="noStrike">
                <a:solidFill>
                  <a:srgbClr val="000000"/>
                </a:solidFill>
                <a:latin typeface="Arial"/>
                <a:ea typeface="Arial"/>
                <a:cs typeface="Arial"/>
                <a:sym typeface="Arial"/>
              </a:rPr>
              <a:t> you on the signs of breast cancer</a:t>
            </a:r>
            <a:endParaRPr>
              <a:solidFill>
                <a:srgbClr val="000000"/>
              </a:solidFill>
            </a:endParaRPr>
          </a:p>
          <a:p>
            <a:pPr indent="-171450" lvl="0" marL="171450" rtl="0" algn="l">
              <a:lnSpc>
                <a:spcPct val="100000"/>
              </a:lnSpc>
              <a:spcBef>
                <a:spcPts val="0"/>
              </a:spcBef>
              <a:spcAft>
                <a:spcPts val="0"/>
              </a:spcAft>
              <a:buClr>
                <a:srgbClr val="000000"/>
              </a:buClr>
              <a:buSzPts val="1200"/>
              <a:buFont typeface="Arial"/>
              <a:buChar char="•"/>
            </a:pPr>
            <a:r>
              <a:rPr b="1" lang="en-GB"/>
              <a:t>Encourage</a:t>
            </a:r>
            <a:r>
              <a:rPr lang="en-GB"/>
              <a:t> you to check your chest monthly,</a:t>
            </a:r>
            <a:endParaRPr>
              <a:solidFill>
                <a:srgbClr val="000000"/>
              </a:solidFill>
            </a:endParaRPr>
          </a:p>
          <a:p>
            <a:pPr indent="-171450" lvl="0" marL="171450" rtl="0" algn="l">
              <a:lnSpc>
                <a:spcPct val="100000"/>
              </a:lnSpc>
              <a:spcBef>
                <a:spcPts val="0"/>
              </a:spcBef>
              <a:spcAft>
                <a:spcPts val="0"/>
              </a:spcAft>
              <a:buClr>
                <a:srgbClr val="000000"/>
              </a:buClr>
              <a:buSzPts val="1200"/>
              <a:buFont typeface="Arial"/>
              <a:buChar char="•"/>
            </a:pPr>
            <a:r>
              <a:rPr b="1" lang="en-GB">
                <a:solidFill>
                  <a:srgbClr val="000000"/>
                </a:solidFill>
              </a:rPr>
              <a:t>Empower</a:t>
            </a:r>
            <a:r>
              <a:rPr b="0" i="0" lang="en-GB" sz="1200" u="none" strike="noStrike">
                <a:solidFill>
                  <a:srgbClr val="000000"/>
                </a:solidFill>
                <a:latin typeface="Arial"/>
                <a:ea typeface="Arial"/>
                <a:cs typeface="Arial"/>
                <a:sym typeface="Arial"/>
              </a:rPr>
              <a:t> you to talk to your GP if you ever notice anything that’s not </a:t>
            </a:r>
            <a:r>
              <a:rPr b="0" i="0" lang="en-GB" sz="1200" u="none" strike="noStrike">
                <a:solidFill>
                  <a:srgbClr val="111111"/>
                </a:solidFill>
                <a:latin typeface="Arial"/>
                <a:ea typeface="Arial"/>
                <a:cs typeface="Arial"/>
                <a:sym typeface="Arial"/>
              </a:rPr>
              <a:t>normal for you.</a:t>
            </a:r>
            <a:endParaRPr/>
          </a:p>
          <a:p>
            <a:pPr indent="0" lvl="0" marL="0" rtl="0" algn="l">
              <a:lnSpc>
                <a:spcPct val="100000"/>
              </a:lnSpc>
              <a:spcBef>
                <a:spcPts val="0"/>
              </a:spcBef>
              <a:spcAft>
                <a:spcPts val="0"/>
              </a:spcAft>
              <a:buSzPts val="1400"/>
              <a:buNone/>
            </a:pPr>
            <a:r>
              <a:t/>
            </a:r>
            <a:endParaRPr b="0" i="0" sz="1200" u="none" strike="noStrike">
              <a:solidFill>
                <a:srgbClr val="111111"/>
              </a:solidFill>
              <a:latin typeface="Arial"/>
              <a:ea typeface="Arial"/>
              <a:cs typeface="Arial"/>
              <a:sym typeface="Arial"/>
            </a:endParaRPr>
          </a:p>
        </p:txBody>
      </p:sp>
      <p:sp>
        <p:nvSpPr>
          <p:cNvPr id="63" name="Google Shape;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1" name="Shape 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youtube.com/watch?v=mv4gT6P5eN0"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pic>
        <p:nvPicPr>
          <p:cNvPr id="17" name="Google Shape;17;p1" title="CF25_Teaching Resource_1hr lesson_01.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0" title="CF25_Teaching Resource_1hr lesson_0113.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1" title="CF25_Teaching Resource_1hr lesson_0114.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We've created this easy-to-follow animation, that takes you through a step-by-step tutorial for checking your chest. &#10;&#10;Check-out our self-checkout here: https://self-checkout.coppafeel.org/&#10;Sign up for monthly reminders to check your chest: https://coppafeel.org/get-a-reminder/" id="83" name="Google Shape;83;g37fd7033615_0_0" title="CoppaFeel!'s chest checking guide">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title="CF25_Teaching Resource_1hr lesson_0117.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4" title="CF25_Teaching Resource_1hr lesson_0118.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5" title="CF25_Teaching Resource_1hr lesson_022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6" title="CF25_Teaching Resource_1hr lesson_0125.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pic>
        <p:nvPicPr>
          <p:cNvPr id="23" name="Google Shape;23;p2" title="CF25_Teaching Resource_15 min lesson_0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pic>
        <p:nvPicPr>
          <p:cNvPr id="29" name="Google Shape;29;p3" title="CF25_Teaching Resource_1hr lesson_01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pic>
        <p:nvPicPr>
          <p:cNvPr id="35" name="Google Shape;35;p4" title="CF25_Teaching Resource_1hr lesson_024.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id="41" name="Google Shape;41;p5" title="CF25_Teaching Resource_1hr lesson_015.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6" title="CF25_Teaching Resource_1hr lesson_026.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7" title="CF25_Teaching Resource_1hr lesson_017.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8" title="CF25_Teaching Resource_1hr lesson_018.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9" title="CF25_Teaching Resource_1hr lesson_011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